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5" r:id="rId7"/>
    <p:sldId id="273" r:id="rId8"/>
    <p:sldId id="268" r:id="rId9"/>
    <p:sldId id="267" r:id="rId10"/>
    <p:sldId id="260" r:id="rId11"/>
    <p:sldId id="272" r:id="rId12"/>
    <p:sldId id="261" r:id="rId13"/>
    <p:sldId id="262" r:id="rId14"/>
    <p:sldId id="263" r:id="rId15"/>
    <p:sldId id="269"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2208839532"/>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1837763491"/>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379194978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1693764306"/>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2376841587"/>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2105464517"/>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4101625986"/>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2586217865"/>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2906176942"/>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329501327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6C2638-4E51-4469-8047-F22C8BE06BCF}" type="datetimeFigureOut">
              <a:rPr lang="fr-FR" smtClean="0"/>
              <a:pPr/>
              <a:t>26/03/2016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236823422"/>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C2638-4E51-4469-8047-F22C8BE06BCF}" type="datetimeFigureOut">
              <a:rPr lang="fr-FR" smtClean="0"/>
              <a:pPr/>
              <a:t>26/03/2016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D5FBE-5EA4-4847-9FF5-D325FDBB8957}" type="slidenum">
              <a:rPr lang="fr-FR" smtClean="0"/>
              <a:pPr/>
              <a:t>‹N°›</a:t>
            </a:fld>
            <a:endParaRPr lang="fr-FR"/>
          </a:p>
        </p:txBody>
      </p:sp>
    </p:spTree>
    <p:extLst>
      <p:ext uri="{BB962C8B-B14F-4D97-AF65-F5344CB8AC3E}">
        <p14:creationId xmlns:p14="http://schemas.microsoft.com/office/powerpoint/2010/main" xmlns="" val="421852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6.pn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png"/><Relationship Id="rId2" Type="http://schemas.openxmlformats.org/officeDocument/2006/relationships/image" Target="../media/image19.jpeg"/><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3.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0.jpeg"/><Relationship Id="rId5" Type="http://schemas.openxmlformats.org/officeDocument/2006/relationships/image" Target="../media/image45.jpe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fr-fr.facebook.com/C.F.Samb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s://commons.wikimedia.org/wiki/File:Toulouse_Capitole_Night_Wikimedia_Commons.jpg?uselang=f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hyperlink" Target="https://commons.wikimedia.org/wiki/File:Tramway_de_Toulouse.JPG?uselang=f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Blason_ville_fr_Toulouse_(Haute-Garonne).svg?uselang=fr"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commons.wikimedia.org/wiki/File:Montage_Toulouse_3.jpg?uselang=fr"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1500174"/>
            <a:ext cx="4143404" cy="2584878"/>
          </a:xfrm>
        </p:spPr>
        <p:txBody>
          <a:bodyPr>
            <a:normAutofit fontScale="90000"/>
          </a:bodyPr>
          <a:lstStyle/>
          <a:p>
            <a:r>
              <a:rPr lang="fr-FR" sz="4800" dirty="0" smtClean="0">
                <a:latin typeface="Arial Black" pitchFamily="34" charset="0"/>
              </a:rPr>
              <a:t>Championnat D’</a:t>
            </a:r>
            <a:r>
              <a:rPr lang="fr-FR" sz="4800" b="1" dirty="0" smtClean="0">
                <a:latin typeface="Arial Black" pitchFamily="34" charset="0"/>
              </a:rPr>
              <a:t>EURO</a:t>
            </a:r>
            <a:r>
              <a:rPr lang="fr-FR" sz="4800" dirty="0" smtClean="0">
                <a:latin typeface="Arial Black" pitchFamily="34" charset="0"/>
              </a:rPr>
              <a:t>PE </a:t>
            </a:r>
            <a:r>
              <a:rPr lang="fr-FR" sz="4800" b="1" dirty="0" smtClean="0">
                <a:latin typeface="Arial Black" pitchFamily="34" charset="0"/>
              </a:rPr>
              <a:t>SAMBO</a:t>
            </a:r>
            <a:r>
              <a:rPr lang="fr-FR" sz="4800" dirty="0" smtClean="0">
                <a:latin typeface="Arial Black" pitchFamily="34" charset="0"/>
              </a:rPr>
              <a:t> 2016</a:t>
            </a:r>
            <a:endParaRPr lang="fr-FR" sz="4800" dirty="0">
              <a:latin typeface="Arial Black" pitchFamily="34" charset="0"/>
            </a:endParaRPr>
          </a:p>
        </p:txBody>
      </p:sp>
      <p:sp>
        <p:nvSpPr>
          <p:cNvPr id="3" name="Sous-titre 2"/>
          <p:cNvSpPr>
            <a:spLocks noGrp="1"/>
          </p:cNvSpPr>
          <p:nvPr>
            <p:ph type="subTitle" idx="1"/>
          </p:nvPr>
        </p:nvSpPr>
        <p:spPr>
          <a:xfrm>
            <a:off x="500034" y="4071942"/>
            <a:ext cx="3071834" cy="2189778"/>
          </a:xfrm>
        </p:spPr>
        <p:txBody>
          <a:bodyPr/>
          <a:lstStyle/>
          <a:p>
            <a:r>
              <a:rPr lang="fr-FR" b="1" dirty="0" smtClean="0">
                <a:latin typeface="Arial Black" pitchFamily="34" charset="0"/>
              </a:rPr>
              <a:t>Juniors </a:t>
            </a:r>
            <a:br>
              <a:rPr lang="fr-FR" b="1" dirty="0" smtClean="0">
                <a:latin typeface="Arial Black" pitchFamily="34" charset="0"/>
              </a:rPr>
            </a:br>
            <a:r>
              <a:rPr lang="fr-FR" b="1" dirty="0" smtClean="0">
                <a:latin typeface="Arial Black" pitchFamily="34" charset="0"/>
              </a:rPr>
              <a:t>&amp;</a:t>
            </a:r>
            <a:br>
              <a:rPr lang="fr-FR" b="1" dirty="0" smtClean="0">
                <a:latin typeface="Arial Black" pitchFamily="34" charset="0"/>
              </a:rPr>
            </a:br>
            <a:r>
              <a:rPr lang="fr-FR" b="1" dirty="0" smtClean="0">
                <a:latin typeface="Arial Black" pitchFamily="34" charset="0"/>
              </a:rPr>
              <a:t>Espoirs</a:t>
            </a:r>
            <a:endParaRPr lang="fr-FR" b="1" dirty="0">
              <a:latin typeface="Arial Black" pitchFamily="34" charset="0"/>
            </a:endParaRPr>
          </a:p>
        </p:txBody>
      </p:sp>
      <p:pic>
        <p:nvPicPr>
          <p:cNvPr id="5" name="Picture 2" descr="E:\SAMBO\CHAMP 2016\Proposition logo 1 EURO SAMBO\Logo Sambo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60648"/>
            <a:ext cx="1728192" cy="1227868"/>
          </a:xfrm>
          <a:prstGeom prst="rect">
            <a:avLst/>
          </a:prstGeom>
          <a:noFill/>
          <a:extLst>
            <a:ext uri="{909E8E84-426E-40DD-AFC4-6F175D3DCCD1}">
              <a14:hiddenFill xmlns:a14="http://schemas.microsoft.com/office/drawing/2010/main" xmlns="">
                <a:solidFill>
                  <a:srgbClr val="FFFFFF"/>
                </a:solidFill>
              </a14:hiddenFill>
            </a:ext>
          </a:extLst>
        </p:spPr>
      </p:pic>
      <p:pic>
        <p:nvPicPr>
          <p:cNvPr id="4112" name="Picture 16"/>
          <p:cNvPicPr>
            <a:picLocks noChangeAspect="1" noChangeArrowheads="1"/>
          </p:cNvPicPr>
          <p:nvPr/>
        </p:nvPicPr>
        <p:blipFill>
          <a:blip r:embed="rId3" cstate="print"/>
          <a:srcRect/>
          <a:stretch>
            <a:fillRect/>
          </a:stretch>
        </p:blipFill>
        <p:spPr bwMode="auto">
          <a:xfrm>
            <a:off x="4355976" y="188640"/>
            <a:ext cx="4532734" cy="6408866"/>
          </a:xfrm>
          <a:prstGeom prst="rect">
            <a:avLst/>
          </a:prstGeom>
          <a:noFill/>
          <a:ln w="9525">
            <a:noFill/>
            <a:miter lim="800000"/>
            <a:headEnd/>
            <a:tailEnd/>
          </a:ln>
        </p:spPr>
      </p:pic>
    </p:spTree>
    <p:extLst>
      <p:ext uri="{BB962C8B-B14F-4D97-AF65-F5344CB8AC3E}">
        <p14:creationId xmlns:p14="http://schemas.microsoft.com/office/powerpoint/2010/main" xmlns="" val="2494073478"/>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SAMBO\CHAMP 2016\Communication\drapeaux FES\ALLEMAGNE.jpg"/>
          <p:cNvPicPr>
            <a:picLocks noChangeAspect="1" noChangeArrowheads="1"/>
          </p:cNvPicPr>
          <p:nvPr/>
        </p:nvPicPr>
        <p:blipFill>
          <a:blip r:embed="rId2" cstate="print">
            <a:lum bright="25000" contrast="26000"/>
            <a:extLst>
              <a:ext uri="{28A0092B-C50C-407E-A947-70E740481C1C}">
                <a14:useLocalDpi xmlns:a14="http://schemas.microsoft.com/office/drawing/2010/main" xmlns="" val="0"/>
              </a:ext>
            </a:extLst>
          </a:blip>
          <a:srcRect/>
          <a:stretch>
            <a:fillRect/>
          </a:stretch>
        </p:blipFill>
        <p:spPr bwMode="auto">
          <a:xfrm>
            <a:off x="214282" y="2171095"/>
            <a:ext cx="1071570" cy="598293"/>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a:xfrm>
            <a:off x="1928794" y="274638"/>
            <a:ext cx="6758006" cy="850106"/>
          </a:xfrm>
        </p:spPr>
        <p:style>
          <a:lnRef idx="0">
            <a:schemeClr val="accent2"/>
          </a:lnRef>
          <a:fillRef idx="3">
            <a:schemeClr val="accent2"/>
          </a:fillRef>
          <a:effectRef idx="3">
            <a:schemeClr val="accent2"/>
          </a:effectRef>
          <a:fontRef idx="minor">
            <a:schemeClr val="lt1"/>
          </a:fontRef>
        </p:style>
        <p:txBody>
          <a:bodyPr/>
          <a:lstStyle/>
          <a:p>
            <a:r>
              <a:rPr lang="fr-FR" dirty="0" smtClean="0"/>
              <a:t>Participants</a:t>
            </a:r>
            <a:endParaRPr lang="fr-FR" dirty="0"/>
          </a:p>
        </p:txBody>
      </p:sp>
      <p:pic>
        <p:nvPicPr>
          <p:cNvPr id="6" name="Picture 2" descr="E:\SAMBO\CHAMP 2016\Proposition logo 1 EURO SAMBO\Logo Sambo 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Espace réservé du contenu 2"/>
          <p:cNvSpPr txBox="1">
            <a:spLocks/>
          </p:cNvSpPr>
          <p:nvPr/>
        </p:nvSpPr>
        <p:spPr>
          <a:xfrm>
            <a:off x="823024" y="1412776"/>
            <a:ext cx="4034728" cy="51602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rgbClr val="C00000"/>
                </a:solidFill>
                <a:effectLst/>
                <a:uLnTx/>
                <a:uFillTx/>
                <a:latin typeface="Arial Black" pitchFamily="34" charset="0"/>
              </a:rPr>
              <a:t>L’Europe à </a:t>
            </a:r>
            <a:r>
              <a:rPr kumimoji="0" lang="fr-FR" sz="3200" b="1" i="0" u="none" strike="noStrike" kern="1200" cap="none" spc="0" normalizeH="0" baseline="0" noProof="0" dirty="0" smtClean="0">
                <a:ln>
                  <a:noFill/>
                </a:ln>
                <a:solidFill>
                  <a:srgbClr val="FF66CC"/>
                </a:solidFill>
                <a:effectLst/>
                <a:uLnTx/>
                <a:uFillTx/>
                <a:latin typeface="Arial Black" pitchFamily="34" charset="0"/>
              </a:rPr>
              <a:t>Toulouse</a:t>
            </a:r>
          </a:p>
        </p:txBody>
      </p:sp>
      <p:pic>
        <p:nvPicPr>
          <p:cNvPr id="19458" name="Picture 2" descr="H:\SAMBO\CHAMP 2016\Communication\drapeaux FES\RUSSIE.jpg"/>
          <p:cNvPicPr>
            <a:picLocks noChangeAspect="1" noChangeArrowheads="1"/>
          </p:cNvPicPr>
          <p:nvPr/>
        </p:nvPicPr>
        <p:blipFill>
          <a:blip r:embed="rId4" cstate="print">
            <a:lum bright="25000" contrast="26000"/>
          </a:blip>
          <a:srcRect/>
          <a:stretch>
            <a:fillRect/>
          </a:stretch>
        </p:blipFill>
        <p:spPr bwMode="auto">
          <a:xfrm>
            <a:off x="7572396" y="2197884"/>
            <a:ext cx="1121918" cy="626404"/>
          </a:xfrm>
          <a:prstGeom prst="rect">
            <a:avLst/>
          </a:prstGeom>
          <a:noFill/>
          <a:ln>
            <a:solidFill>
              <a:schemeClr val="accent1"/>
            </a:solidFill>
          </a:ln>
        </p:spPr>
      </p:pic>
      <p:pic>
        <p:nvPicPr>
          <p:cNvPr id="19459" name="Picture 3" descr="H:\SAMBO\CHAMP 2016\Communication\drapeaux FES\SERBIE.jpg"/>
          <p:cNvPicPr>
            <a:picLocks noChangeAspect="1" noChangeArrowheads="1"/>
          </p:cNvPicPr>
          <p:nvPr/>
        </p:nvPicPr>
        <p:blipFill>
          <a:blip r:embed="rId5" cstate="print">
            <a:lum bright="25000" contrast="26000"/>
          </a:blip>
          <a:srcRect/>
          <a:stretch>
            <a:fillRect/>
          </a:stretch>
        </p:blipFill>
        <p:spPr bwMode="auto">
          <a:xfrm>
            <a:off x="2643174" y="2197884"/>
            <a:ext cx="1143008" cy="571504"/>
          </a:xfrm>
          <a:prstGeom prst="rect">
            <a:avLst/>
          </a:prstGeom>
          <a:noFill/>
          <a:ln>
            <a:solidFill>
              <a:schemeClr val="accent1"/>
            </a:solidFill>
          </a:ln>
        </p:spPr>
      </p:pic>
      <p:pic>
        <p:nvPicPr>
          <p:cNvPr id="19460" name="Picture 4" descr="H:\SAMBO\CHAMP 2016\Communication\drapeaux FES\SUISSE.jpg"/>
          <p:cNvPicPr>
            <a:picLocks noChangeAspect="1" noChangeArrowheads="1"/>
          </p:cNvPicPr>
          <p:nvPr/>
        </p:nvPicPr>
        <p:blipFill>
          <a:blip r:embed="rId6" cstate="print">
            <a:lum bright="25000" contrast="26000"/>
          </a:blip>
          <a:srcRect/>
          <a:stretch>
            <a:fillRect/>
          </a:stretch>
        </p:blipFill>
        <p:spPr bwMode="auto">
          <a:xfrm>
            <a:off x="7643834" y="2912264"/>
            <a:ext cx="1063590" cy="593838"/>
          </a:xfrm>
          <a:prstGeom prst="rect">
            <a:avLst/>
          </a:prstGeom>
          <a:noFill/>
          <a:ln>
            <a:solidFill>
              <a:schemeClr val="accent1"/>
            </a:solidFill>
          </a:ln>
        </p:spPr>
      </p:pic>
      <p:pic>
        <p:nvPicPr>
          <p:cNvPr id="19461" name="Picture 5" descr="H:\SAMBO\CHAMP 2016\Communication\drapeaux FES\UKRAINE.jpg"/>
          <p:cNvPicPr>
            <a:picLocks noChangeAspect="1" noChangeArrowheads="1"/>
          </p:cNvPicPr>
          <p:nvPr/>
        </p:nvPicPr>
        <p:blipFill>
          <a:blip r:embed="rId7" cstate="print">
            <a:lum bright="25000" contrast="26000"/>
          </a:blip>
          <a:srcRect/>
          <a:stretch>
            <a:fillRect/>
          </a:stretch>
        </p:blipFill>
        <p:spPr bwMode="auto">
          <a:xfrm>
            <a:off x="1500166" y="5854320"/>
            <a:ext cx="1000132" cy="558406"/>
          </a:xfrm>
          <a:prstGeom prst="rect">
            <a:avLst/>
          </a:prstGeom>
          <a:noFill/>
          <a:ln>
            <a:solidFill>
              <a:schemeClr val="accent1"/>
            </a:solidFill>
          </a:ln>
        </p:spPr>
      </p:pic>
      <p:pic>
        <p:nvPicPr>
          <p:cNvPr id="19462" name="Picture 6" descr="H:\SAMBO\CHAMP 2016\Communication\drapeaux FES\AZERBADJIAN.jpg"/>
          <p:cNvPicPr>
            <a:picLocks noChangeAspect="1" noChangeArrowheads="1"/>
          </p:cNvPicPr>
          <p:nvPr/>
        </p:nvPicPr>
        <p:blipFill>
          <a:blip r:embed="rId8" cstate="print">
            <a:lum bright="25000" contrast="26000"/>
          </a:blip>
          <a:srcRect/>
          <a:stretch>
            <a:fillRect/>
          </a:stretch>
        </p:blipFill>
        <p:spPr bwMode="auto">
          <a:xfrm>
            <a:off x="6357950" y="2197884"/>
            <a:ext cx="1080100" cy="603056"/>
          </a:xfrm>
          <a:prstGeom prst="rect">
            <a:avLst/>
          </a:prstGeom>
          <a:noFill/>
          <a:ln>
            <a:solidFill>
              <a:schemeClr val="accent1"/>
            </a:solidFill>
          </a:ln>
        </p:spPr>
      </p:pic>
      <p:pic>
        <p:nvPicPr>
          <p:cNvPr id="19463" name="Picture 7" descr="H:\SAMBO\CHAMP 2016\Communication\drapeaux FES\BELGIQUE.jpg"/>
          <p:cNvPicPr>
            <a:picLocks noChangeAspect="1" noChangeArrowheads="1"/>
          </p:cNvPicPr>
          <p:nvPr/>
        </p:nvPicPr>
        <p:blipFill>
          <a:blip r:embed="rId9" cstate="print">
            <a:lum bright="25000" contrast="26000"/>
          </a:blip>
          <a:srcRect/>
          <a:stretch>
            <a:fillRect/>
          </a:stretch>
        </p:blipFill>
        <p:spPr bwMode="auto">
          <a:xfrm>
            <a:off x="7643834" y="5841222"/>
            <a:ext cx="1000132" cy="558407"/>
          </a:xfrm>
          <a:prstGeom prst="rect">
            <a:avLst/>
          </a:prstGeom>
          <a:noFill/>
          <a:ln>
            <a:solidFill>
              <a:schemeClr val="accent1"/>
            </a:solidFill>
          </a:ln>
        </p:spPr>
      </p:pic>
      <p:pic>
        <p:nvPicPr>
          <p:cNvPr id="19464" name="Picture 8" descr="H:\SAMBO\CHAMP 2016\Communication\drapeaux FES\BIELLORUSSIE.jpg"/>
          <p:cNvPicPr>
            <a:picLocks noChangeAspect="1" noChangeArrowheads="1"/>
          </p:cNvPicPr>
          <p:nvPr/>
        </p:nvPicPr>
        <p:blipFill>
          <a:blip r:embed="rId10" cstate="print">
            <a:lum bright="25000" contrast="26000"/>
          </a:blip>
          <a:srcRect/>
          <a:stretch>
            <a:fillRect/>
          </a:stretch>
        </p:blipFill>
        <p:spPr bwMode="auto">
          <a:xfrm>
            <a:off x="214282" y="5156255"/>
            <a:ext cx="1034902" cy="542091"/>
          </a:xfrm>
          <a:prstGeom prst="rect">
            <a:avLst/>
          </a:prstGeom>
          <a:noFill/>
          <a:ln>
            <a:solidFill>
              <a:schemeClr val="accent1"/>
            </a:solidFill>
          </a:ln>
        </p:spPr>
      </p:pic>
      <p:pic>
        <p:nvPicPr>
          <p:cNvPr id="19465" name="Picture 9" descr="H:\SAMBO\CHAMP 2016\Communication\drapeaux FES\BULGARIE.jpg"/>
          <p:cNvPicPr>
            <a:picLocks noChangeAspect="1" noChangeArrowheads="1"/>
          </p:cNvPicPr>
          <p:nvPr/>
        </p:nvPicPr>
        <p:blipFill>
          <a:blip r:embed="rId11" cstate="print">
            <a:lum bright="25000" contrast="26000"/>
          </a:blip>
          <a:srcRect/>
          <a:stretch>
            <a:fillRect/>
          </a:stretch>
        </p:blipFill>
        <p:spPr bwMode="auto">
          <a:xfrm>
            <a:off x="1428728" y="2197884"/>
            <a:ext cx="1071570" cy="598293"/>
          </a:xfrm>
          <a:prstGeom prst="rect">
            <a:avLst/>
          </a:prstGeom>
          <a:noFill/>
          <a:ln>
            <a:solidFill>
              <a:schemeClr val="accent1"/>
            </a:solidFill>
          </a:ln>
        </p:spPr>
      </p:pic>
      <p:pic>
        <p:nvPicPr>
          <p:cNvPr id="19466" name="Picture 10" descr="H:\SAMBO\CHAMP 2016\Communication\drapeaux FES\CHYPRE.jpg"/>
          <p:cNvPicPr>
            <a:picLocks noChangeAspect="1" noChangeArrowheads="1"/>
          </p:cNvPicPr>
          <p:nvPr/>
        </p:nvPicPr>
        <p:blipFill>
          <a:blip r:embed="rId12" cstate="print"/>
          <a:srcRect/>
          <a:stretch>
            <a:fillRect/>
          </a:stretch>
        </p:blipFill>
        <p:spPr bwMode="auto">
          <a:xfrm>
            <a:off x="3929058" y="2179622"/>
            <a:ext cx="1071570" cy="598293"/>
          </a:xfrm>
          <a:prstGeom prst="rect">
            <a:avLst/>
          </a:prstGeom>
          <a:noFill/>
          <a:ln>
            <a:solidFill>
              <a:schemeClr val="accent1"/>
            </a:solidFill>
          </a:ln>
        </p:spPr>
      </p:pic>
      <p:pic>
        <p:nvPicPr>
          <p:cNvPr id="19467" name="Picture 11" descr="H:\SAMBO\CHAMP 2016\Communication\drapeaux FES\CROATIE.jpg"/>
          <p:cNvPicPr>
            <a:picLocks noChangeAspect="1" noChangeArrowheads="1"/>
          </p:cNvPicPr>
          <p:nvPr/>
        </p:nvPicPr>
        <p:blipFill>
          <a:blip r:embed="rId13" cstate="print">
            <a:lum bright="25000" contrast="26000"/>
          </a:blip>
          <a:srcRect/>
          <a:stretch>
            <a:fillRect/>
          </a:stretch>
        </p:blipFill>
        <p:spPr bwMode="auto">
          <a:xfrm>
            <a:off x="7643834" y="3626644"/>
            <a:ext cx="1037881" cy="579484"/>
          </a:xfrm>
          <a:prstGeom prst="rect">
            <a:avLst/>
          </a:prstGeom>
          <a:noFill/>
          <a:ln>
            <a:solidFill>
              <a:schemeClr val="accent1"/>
            </a:solidFill>
          </a:ln>
        </p:spPr>
      </p:pic>
      <p:pic>
        <p:nvPicPr>
          <p:cNvPr id="19468" name="Picture 12" descr="H:\SAMBO\CHAMP 2016\Communication\drapeaux FES\ESPAGNE.jpg"/>
          <p:cNvPicPr>
            <a:picLocks noChangeAspect="1" noChangeArrowheads="1"/>
          </p:cNvPicPr>
          <p:nvPr/>
        </p:nvPicPr>
        <p:blipFill>
          <a:blip r:embed="rId14" cstate="print">
            <a:lum bright="25000" contrast="26000"/>
          </a:blip>
          <a:srcRect/>
          <a:stretch>
            <a:fillRect/>
          </a:stretch>
        </p:blipFill>
        <p:spPr bwMode="auto">
          <a:xfrm>
            <a:off x="6357950" y="5854319"/>
            <a:ext cx="1000132" cy="558407"/>
          </a:xfrm>
          <a:prstGeom prst="rect">
            <a:avLst/>
          </a:prstGeom>
          <a:noFill/>
          <a:ln>
            <a:solidFill>
              <a:schemeClr val="accent1"/>
            </a:solidFill>
          </a:ln>
        </p:spPr>
      </p:pic>
      <p:pic>
        <p:nvPicPr>
          <p:cNvPr id="19469" name="Picture 13" descr="H:\SAMBO\CHAMP 2016\Communication\drapeaux FES\FRANCE.jpg"/>
          <p:cNvPicPr>
            <a:picLocks noChangeAspect="1" noChangeArrowheads="1"/>
          </p:cNvPicPr>
          <p:nvPr/>
        </p:nvPicPr>
        <p:blipFill>
          <a:blip r:embed="rId15" cstate="print"/>
          <a:srcRect/>
          <a:stretch>
            <a:fillRect/>
          </a:stretch>
        </p:blipFill>
        <p:spPr bwMode="auto">
          <a:xfrm>
            <a:off x="5143504" y="2198828"/>
            <a:ext cx="1071570" cy="598293"/>
          </a:xfrm>
          <a:prstGeom prst="rect">
            <a:avLst/>
          </a:prstGeom>
          <a:noFill/>
          <a:ln>
            <a:solidFill>
              <a:schemeClr val="accent1"/>
            </a:solidFill>
          </a:ln>
        </p:spPr>
      </p:pic>
      <p:pic>
        <p:nvPicPr>
          <p:cNvPr id="19470" name="Picture 14" descr="H:\SAMBO\CHAMP 2016\Communication\drapeaux FES\GEORGIE.jpg"/>
          <p:cNvPicPr>
            <a:picLocks noChangeAspect="1" noChangeArrowheads="1"/>
          </p:cNvPicPr>
          <p:nvPr/>
        </p:nvPicPr>
        <p:blipFill>
          <a:blip r:embed="rId16" cstate="print">
            <a:lum bright="25000" contrast="26000"/>
          </a:blip>
          <a:srcRect/>
          <a:stretch>
            <a:fillRect/>
          </a:stretch>
        </p:blipFill>
        <p:spPr bwMode="auto">
          <a:xfrm>
            <a:off x="7643834" y="4314234"/>
            <a:ext cx="1071570" cy="598294"/>
          </a:xfrm>
          <a:prstGeom prst="rect">
            <a:avLst/>
          </a:prstGeom>
          <a:noFill/>
          <a:ln>
            <a:solidFill>
              <a:schemeClr val="accent1"/>
            </a:solidFill>
          </a:ln>
        </p:spPr>
      </p:pic>
      <p:pic>
        <p:nvPicPr>
          <p:cNvPr id="19471" name="Picture 15" descr="H:\SAMBO\CHAMP 2016\Communication\drapeaux FES\GRECE.jpg"/>
          <p:cNvPicPr>
            <a:picLocks noChangeAspect="1" noChangeArrowheads="1"/>
          </p:cNvPicPr>
          <p:nvPr/>
        </p:nvPicPr>
        <p:blipFill>
          <a:blip r:embed="rId17" cstate="print">
            <a:lum bright="25000" contrast="26000"/>
          </a:blip>
          <a:srcRect/>
          <a:stretch>
            <a:fillRect/>
          </a:stretch>
        </p:blipFill>
        <p:spPr bwMode="auto">
          <a:xfrm>
            <a:off x="4000496" y="5881109"/>
            <a:ext cx="952151" cy="531617"/>
          </a:xfrm>
          <a:prstGeom prst="rect">
            <a:avLst/>
          </a:prstGeom>
          <a:noFill/>
          <a:ln>
            <a:solidFill>
              <a:schemeClr val="accent1"/>
            </a:solidFill>
          </a:ln>
        </p:spPr>
      </p:pic>
      <p:pic>
        <p:nvPicPr>
          <p:cNvPr id="19472" name="Picture 16" descr="H:\SAMBO\CHAMP 2016\Communication\drapeaux FES\ISRAEL.jpg"/>
          <p:cNvPicPr>
            <a:picLocks noChangeAspect="1" noChangeArrowheads="1"/>
          </p:cNvPicPr>
          <p:nvPr/>
        </p:nvPicPr>
        <p:blipFill>
          <a:blip r:embed="rId18" cstate="print">
            <a:lum bright="25000" contrast="26000"/>
          </a:blip>
          <a:srcRect/>
          <a:stretch>
            <a:fillRect/>
          </a:stretch>
        </p:blipFill>
        <p:spPr bwMode="auto">
          <a:xfrm>
            <a:off x="5214942" y="5879324"/>
            <a:ext cx="985204" cy="550072"/>
          </a:xfrm>
          <a:prstGeom prst="rect">
            <a:avLst/>
          </a:prstGeom>
          <a:noFill/>
          <a:ln>
            <a:solidFill>
              <a:schemeClr val="accent1"/>
            </a:solidFill>
          </a:ln>
        </p:spPr>
      </p:pic>
      <p:pic>
        <p:nvPicPr>
          <p:cNvPr id="19473" name="Picture 17" descr="H:\SAMBO\CHAMP 2016\Communication\drapeaux FES\LETTONIE.jpg"/>
          <p:cNvPicPr>
            <a:picLocks noChangeAspect="1" noChangeArrowheads="1"/>
          </p:cNvPicPr>
          <p:nvPr/>
        </p:nvPicPr>
        <p:blipFill>
          <a:blip r:embed="rId19" cstate="print">
            <a:lum bright="25000" contrast="26000"/>
          </a:blip>
          <a:srcRect/>
          <a:stretch>
            <a:fillRect/>
          </a:stretch>
        </p:blipFill>
        <p:spPr bwMode="auto">
          <a:xfrm>
            <a:off x="214282" y="3651879"/>
            <a:ext cx="1071570" cy="617707"/>
          </a:xfrm>
          <a:prstGeom prst="rect">
            <a:avLst/>
          </a:prstGeom>
          <a:noFill/>
          <a:ln>
            <a:solidFill>
              <a:schemeClr val="accent1"/>
            </a:solidFill>
          </a:ln>
        </p:spPr>
      </p:pic>
      <p:pic>
        <p:nvPicPr>
          <p:cNvPr id="19474" name="Picture 18" descr="H:\SAMBO\CHAMP 2016\Communication\drapeaux FES\LITUANIE.jpg"/>
          <p:cNvPicPr>
            <a:picLocks noChangeAspect="1" noChangeArrowheads="1"/>
          </p:cNvPicPr>
          <p:nvPr/>
        </p:nvPicPr>
        <p:blipFill>
          <a:blip r:embed="rId20" cstate="print">
            <a:lum bright="25000" contrast="26000"/>
          </a:blip>
          <a:srcRect/>
          <a:stretch>
            <a:fillRect/>
          </a:stretch>
        </p:blipFill>
        <p:spPr bwMode="auto">
          <a:xfrm>
            <a:off x="214282" y="4412462"/>
            <a:ext cx="1046734" cy="584427"/>
          </a:xfrm>
          <a:prstGeom prst="rect">
            <a:avLst/>
          </a:prstGeom>
          <a:noFill/>
          <a:ln>
            <a:solidFill>
              <a:schemeClr val="accent1"/>
            </a:solidFill>
          </a:ln>
        </p:spPr>
      </p:pic>
      <p:pic>
        <p:nvPicPr>
          <p:cNvPr id="19475" name="Picture 19" descr="H:\SAMBO\CHAMP 2016\Communication\drapeaux FES\MOLDAVIE.jpg"/>
          <p:cNvPicPr>
            <a:picLocks noChangeAspect="1" noChangeArrowheads="1"/>
          </p:cNvPicPr>
          <p:nvPr/>
        </p:nvPicPr>
        <p:blipFill>
          <a:blip r:embed="rId21" cstate="print">
            <a:lum bright="25000" contrast="26000"/>
          </a:blip>
          <a:srcRect/>
          <a:stretch>
            <a:fillRect/>
          </a:stretch>
        </p:blipFill>
        <p:spPr bwMode="auto">
          <a:xfrm>
            <a:off x="214282" y="5841222"/>
            <a:ext cx="1023589" cy="571504"/>
          </a:xfrm>
          <a:prstGeom prst="rect">
            <a:avLst/>
          </a:prstGeom>
          <a:noFill/>
          <a:ln>
            <a:solidFill>
              <a:schemeClr val="accent1"/>
            </a:solidFill>
          </a:ln>
        </p:spPr>
      </p:pic>
      <p:pic>
        <p:nvPicPr>
          <p:cNvPr id="19476" name="Picture 20" descr="H:\SAMBO\CHAMP 2016\Communication\drapeaux FES\ROUMANIE.jpg"/>
          <p:cNvPicPr>
            <a:picLocks noChangeAspect="1" noChangeArrowheads="1"/>
          </p:cNvPicPr>
          <p:nvPr/>
        </p:nvPicPr>
        <p:blipFill>
          <a:blip r:embed="rId22" cstate="print">
            <a:lum bright="25000" contrast="26000"/>
          </a:blip>
          <a:srcRect/>
          <a:stretch>
            <a:fillRect/>
          </a:stretch>
        </p:blipFill>
        <p:spPr bwMode="auto">
          <a:xfrm>
            <a:off x="2691155" y="5841222"/>
            <a:ext cx="1023589" cy="571504"/>
          </a:xfrm>
          <a:prstGeom prst="rect">
            <a:avLst/>
          </a:prstGeom>
          <a:noFill/>
          <a:ln>
            <a:solidFill>
              <a:schemeClr val="accent1"/>
            </a:solidFill>
          </a:ln>
        </p:spPr>
      </p:pic>
      <p:sp>
        <p:nvSpPr>
          <p:cNvPr id="8" name="ZoneTexte 7"/>
          <p:cNvSpPr txBox="1"/>
          <p:nvPr/>
        </p:nvSpPr>
        <p:spPr>
          <a:xfrm>
            <a:off x="1500166" y="2928934"/>
            <a:ext cx="6000792"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b="1" spc="310" dirty="0" smtClean="0">
                <a:latin typeface="Arial Black" pitchFamily="34" charset="0"/>
              </a:rPr>
              <a:t>Allemagne   Arménie   Azerbaïdjan Belgique   Biélorussie   Bulgarie Chypre   Croatie   Espagne   France Géorgie   Grèce   Israël   Italie Lettonie   Lituanie   Moldavie Roumanie   Russie   Serbie   Suisse   Ukraine</a:t>
            </a:r>
            <a:endParaRPr lang="fr-FR" b="1" spc="310" dirty="0">
              <a:latin typeface="Arial Black" pitchFamily="34" charset="0"/>
            </a:endParaRPr>
          </a:p>
        </p:txBody>
      </p:sp>
      <p:sp>
        <p:nvSpPr>
          <p:cNvPr id="3" name="ZoneTexte 2"/>
          <p:cNvSpPr txBox="1"/>
          <p:nvPr/>
        </p:nvSpPr>
        <p:spPr>
          <a:xfrm>
            <a:off x="1928794" y="4929198"/>
            <a:ext cx="5286412" cy="707886"/>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fr-FR" sz="2000" b="1" dirty="0" smtClean="0">
                <a:solidFill>
                  <a:srgbClr val="C00000"/>
                </a:solidFill>
                <a:latin typeface="Arial Black" pitchFamily="34" charset="0"/>
              </a:rPr>
              <a:t>300 </a:t>
            </a:r>
            <a:r>
              <a:rPr lang="fr-FR" sz="2000" b="1" dirty="0" smtClean="0">
                <a:solidFill>
                  <a:srgbClr val="C00000"/>
                </a:solidFill>
                <a:latin typeface="Arial Black" pitchFamily="34" charset="0"/>
              </a:rPr>
              <a:t>compétiteurs   22 nations</a:t>
            </a:r>
          </a:p>
          <a:p>
            <a:pPr algn="ctr"/>
            <a:r>
              <a:rPr lang="fr-FR" sz="2000" b="1" dirty="0" smtClean="0">
                <a:solidFill>
                  <a:srgbClr val="C00000"/>
                </a:solidFill>
                <a:latin typeface="Arial Black" pitchFamily="34" charset="0"/>
              </a:rPr>
              <a:t>110 </a:t>
            </a:r>
            <a:r>
              <a:rPr lang="fr-FR" sz="2000" b="1" dirty="0" err="1" smtClean="0">
                <a:solidFill>
                  <a:srgbClr val="C00000"/>
                </a:solidFill>
                <a:latin typeface="Arial Black" pitchFamily="34" charset="0"/>
              </a:rPr>
              <a:t>encadrants</a:t>
            </a:r>
            <a:r>
              <a:rPr lang="fr-FR" sz="2000" b="1" dirty="0" smtClean="0">
                <a:solidFill>
                  <a:srgbClr val="C00000"/>
                </a:solidFill>
                <a:latin typeface="Arial Black" pitchFamily="34" charset="0"/>
              </a:rPr>
              <a:t>  70 </a:t>
            </a:r>
            <a:r>
              <a:rPr lang="fr-FR" sz="2000" b="1" dirty="0" smtClean="0">
                <a:solidFill>
                  <a:srgbClr val="C00000"/>
                </a:solidFill>
                <a:latin typeface="Arial Black" pitchFamily="34" charset="0"/>
              </a:rPr>
              <a:t>volontaires</a:t>
            </a:r>
            <a:endParaRPr lang="fr-FR" sz="2000" b="1" dirty="0">
              <a:solidFill>
                <a:srgbClr val="C00000"/>
              </a:solidFill>
              <a:latin typeface="Arial Black" pitchFamily="34" charset="0"/>
            </a:endParaRPr>
          </a:p>
        </p:txBody>
      </p:sp>
      <p:pic>
        <p:nvPicPr>
          <p:cNvPr id="6146" name="Picture 2" descr="G:\JCC MES DOSSIERS\jcc\CHAMPIONNATS\CT INTERNATIONAUX\2016\CHAMPIONNAT D'EUROPE 2016\DRAPEAUX et HYMNES\DRAPEAUX ET HYMNES NATIONAUX dos travail\DRAPEAUX PAYS EUROPEENS\ARMENIE.jpg"/>
          <p:cNvPicPr>
            <a:picLocks noChangeAspect="1" noChangeArrowheads="1"/>
          </p:cNvPicPr>
          <p:nvPr/>
        </p:nvPicPr>
        <p:blipFill>
          <a:blip r:embed="rId23"/>
          <a:srcRect/>
          <a:stretch>
            <a:fillRect/>
          </a:stretch>
        </p:blipFill>
        <p:spPr bwMode="auto">
          <a:xfrm rot="16200000">
            <a:off x="7873823" y="4785328"/>
            <a:ext cx="603058" cy="1080104"/>
          </a:xfrm>
          <a:prstGeom prst="rect">
            <a:avLst/>
          </a:prstGeom>
          <a:noFill/>
        </p:spPr>
      </p:pic>
      <p:pic>
        <p:nvPicPr>
          <p:cNvPr id="6147" name="Picture 3" descr="G:\JCC MES DOSSIERS\jcc\CHAMPIONNATS\CT INTERNATIONAUX\2016\CHAMPIONNAT D'EUROPE 2016\DRAPEAUX et HYMNES\DRAPEAUX ET HYMNES NATIONAUX dos travail\DRAPEAUX PAYS EUROPEENS\ITALIE.jpg"/>
          <p:cNvPicPr>
            <a:picLocks noChangeAspect="1" noChangeArrowheads="1"/>
          </p:cNvPicPr>
          <p:nvPr/>
        </p:nvPicPr>
        <p:blipFill>
          <a:blip r:embed="rId24"/>
          <a:srcRect/>
          <a:stretch>
            <a:fillRect/>
          </a:stretch>
        </p:blipFill>
        <p:spPr bwMode="auto">
          <a:xfrm rot="16200000">
            <a:off x="450922" y="2675625"/>
            <a:ext cx="598293" cy="1071570"/>
          </a:xfrm>
          <a:prstGeom prst="rect">
            <a:avLst/>
          </a:prstGeom>
          <a:noFill/>
        </p:spPr>
      </p:pic>
      <p:pic>
        <p:nvPicPr>
          <p:cNvPr id="6148" name="Picture 4" descr="G:\JCC MES DOSSIERS\jcc\CHAMPIONNATS\CT INTERNATIONAUX\2016\CHAMPIONNAT D'EUROPE 2016\DRAPEAUX et HYMNES\DRAPEAUX ET HYMNES NATIONAUX dos travail\DRAPEAUX PAYS EUROPEENS\UNION EUROPEENNE.png"/>
          <p:cNvPicPr>
            <a:picLocks noChangeAspect="1" noChangeArrowheads="1"/>
          </p:cNvPicPr>
          <p:nvPr/>
        </p:nvPicPr>
        <p:blipFill>
          <a:blip r:embed="rId25" cstate="print"/>
          <a:srcRect/>
          <a:stretch>
            <a:fillRect/>
          </a:stretch>
        </p:blipFill>
        <p:spPr bwMode="auto">
          <a:xfrm>
            <a:off x="4857751" y="1214422"/>
            <a:ext cx="1357323" cy="905668"/>
          </a:xfrm>
          <a:prstGeom prst="rect">
            <a:avLst/>
          </a:prstGeom>
          <a:noFill/>
        </p:spPr>
      </p:pic>
    </p:spTree>
    <p:extLst>
      <p:ext uri="{BB962C8B-B14F-4D97-AF65-F5344CB8AC3E}">
        <p14:creationId xmlns:p14="http://schemas.microsoft.com/office/powerpoint/2010/main" xmlns="" val="929451855"/>
      </p:ext>
    </p:extLst>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28794" y="274638"/>
            <a:ext cx="6758006" cy="850106"/>
          </a:xfrm>
        </p:spPr>
        <p:style>
          <a:lnRef idx="0">
            <a:schemeClr val="accent2"/>
          </a:lnRef>
          <a:fillRef idx="3">
            <a:schemeClr val="accent2"/>
          </a:fillRef>
          <a:effectRef idx="3">
            <a:schemeClr val="accent2"/>
          </a:effectRef>
          <a:fontRef idx="minor">
            <a:schemeClr val="lt1"/>
          </a:fontRef>
        </p:style>
        <p:txBody>
          <a:bodyPr/>
          <a:lstStyle/>
          <a:p>
            <a:r>
              <a:rPr lang="fr-FR" dirty="0" smtClean="0"/>
              <a:t>EQUIPE DE FRANCE</a:t>
            </a:r>
            <a:endParaRPr lang="fr-FR" dirty="0"/>
          </a:p>
        </p:txBody>
      </p:sp>
      <p:pic>
        <p:nvPicPr>
          <p:cNvPr id="5" name="Picture 2" descr="E:\SAMBO\CHAMP 2016\Proposition logo 1 EURO SAMBO\Logo Sambo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3" descr="H:\SAMBO\CHAMP 2016\Communication\drapeaux FES\FRANCE.jpg"/>
          <p:cNvPicPr>
            <a:picLocks noChangeAspect="1" noChangeArrowheads="1"/>
          </p:cNvPicPr>
          <p:nvPr/>
        </p:nvPicPr>
        <p:blipFill>
          <a:blip r:embed="rId3" cstate="print"/>
          <a:srcRect/>
          <a:stretch>
            <a:fillRect/>
          </a:stretch>
        </p:blipFill>
        <p:spPr bwMode="auto">
          <a:xfrm>
            <a:off x="7500958" y="428604"/>
            <a:ext cx="1071570" cy="598293"/>
          </a:xfrm>
          <a:prstGeom prst="rect">
            <a:avLst/>
          </a:prstGeom>
          <a:noFill/>
          <a:ln>
            <a:solidFill>
              <a:schemeClr val="accent1"/>
            </a:solidFill>
          </a:ln>
        </p:spPr>
      </p:pic>
      <p:sp>
        <p:nvSpPr>
          <p:cNvPr id="7" name="ZoneTexte 6"/>
          <p:cNvSpPr txBox="1"/>
          <p:nvPr/>
        </p:nvSpPr>
        <p:spPr>
          <a:xfrm>
            <a:off x="785786" y="2071678"/>
            <a:ext cx="3929090" cy="4154984"/>
          </a:xfrm>
          <a:prstGeom prst="rect">
            <a:avLst/>
          </a:prstGeom>
          <a:noFill/>
        </p:spPr>
        <p:txBody>
          <a:bodyPr wrap="square" rtlCol="0">
            <a:spAutoFit/>
          </a:bodyPr>
          <a:lstStyle/>
          <a:p>
            <a:pPr algn="ctr"/>
            <a:r>
              <a:rPr lang="fr-FR" sz="2800" dirty="0" smtClean="0">
                <a:latin typeface="Arial Black" pitchFamily="34" charset="0"/>
              </a:rPr>
              <a:t>JUNIORS</a:t>
            </a:r>
          </a:p>
          <a:p>
            <a:r>
              <a:rPr lang="fr-FR" u="sng" dirty="0" smtClean="0">
                <a:solidFill>
                  <a:srgbClr val="FF0000"/>
                </a:solidFill>
                <a:latin typeface="Arial Black" pitchFamily="34" charset="0"/>
              </a:rPr>
              <a:t>Filles:</a:t>
            </a:r>
          </a:p>
          <a:p>
            <a:r>
              <a:rPr lang="fr-FR" sz="1600" dirty="0" smtClean="0">
                <a:latin typeface="Arial Black" pitchFamily="34" charset="0"/>
              </a:rPr>
              <a:t>-52kg </a:t>
            </a:r>
            <a:r>
              <a:rPr lang="fr-FR" sz="1600" dirty="0" err="1" smtClean="0">
                <a:latin typeface="Arial Black" pitchFamily="34" charset="0"/>
              </a:rPr>
              <a:t>Katleen</a:t>
            </a:r>
            <a:r>
              <a:rPr lang="fr-FR" sz="1600" dirty="0" smtClean="0">
                <a:latin typeface="Arial Black" pitchFamily="34" charset="0"/>
              </a:rPr>
              <a:t> PREVOST </a:t>
            </a:r>
          </a:p>
          <a:p>
            <a:r>
              <a:rPr lang="fr-FR" sz="1600" dirty="0" smtClean="0">
                <a:latin typeface="Arial Black" pitchFamily="34" charset="0"/>
              </a:rPr>
              <a:t>-56kg </a:t>
            </a:r>
            <a:r>
              <a:rPr lang="fr-FR" sz="1600" dirty="0" err="1" smtClean="0">
                <a:latin typeface="Arial Black" pitchFamily="34" charset="0"/>
              </a:rPr>
              <a:t>Solenza</a:t>
            </a:r>
            <a:r>
              <a:rPr lang="fr-FR" sz="1600" dirty="0" smtClean="0">
                <a:latin typeface="Arial Black" pitchFamily="34" charset="0"/>
              </a:rPr>
              <a:t> SANCI      </a:t>
            </a:r>
          </a:p>
          <a:p>
            <a:endParaRPr lang="fr-FR" sz="1400" dirty="0" smtClean="0">
              <a:latin typeface="Arial Black" pitchFamily="34" charset="0"/>
            </a:endParaRPr>
          </a:p>
          <a:p>
            <a:endParaRPr lang="fr-FR" sz="1400" dirty="0" smtClean="0">
              <a:latin typeface="Arial Black" pitchFamily="34" charset="0"/>
            </a:endParaRPr>
          </a:p>
          <a:p>
            <a:r>
              <a:rPr lang="fr-FR" b="1" u="sng" dirty="0" smtClean="0">
                <a:solidFill>
                  <a:srgbClr val="0070C0"/>
                </a:solidFill>
                <a:latin typeface="Arial Black" pitchFamily="34" charset="0"/>
              </a:rPr>
              <a:t>Garçons:</a:t>
            </a:r>
          </a:p>
          <a:p>
            <a:r>
              <a:rPr lang="fr-FR" sz="1600" b="1" dirty="0" smtClean="0">
                <a:latin typeface="Arial Black" pitchFamily="34" charset="0"/>
              </a:rPr>
              <a:t>-56kg Rassoul CAIRREAU </a:t>
            </a:r>
          </a:p>
          <a:p>
            <a:r>
              <a:rPr lang="fr-FR" sz="1600" b="1" dirty="0" smtClean="0">
                <a:latin typeface="Arial Black" pitchFamily="34" charset="0"/>
              </a:rPr>
              <a:t>-60kg Titouan BUISSE       </a:t>
            </a:r>
          </a:p>
          <a:p>
            <a:r>
              <a:rPr lang="fr-FR" sz="1600" b="1" dirty="0" smtClean="0">
                <a:latin typeface="Arial Black" pitchFamily="34" charset="0"/>
              </a:rPr>
              <a:t>-65kg Adam LADIB</a:t>
            </a:r>
          </a:p>
          <a:p>
            <a:r>
              <a:rPr lang="fr-FR" sz="1600" b="1" dirty="0" smtClean="0">
                <a:latin typeface="Arial Black" pitchFamily="34" charset="0"/>
              </a:rPr>
              <a:t>-70kg Alexandre GEOFFRAY</a:t>
            </a:r>
          </a:p>
          <a:p>
            <a:r>
              <a:rPr lang="fr-FR" sz="1600" b="1" dirty="0" smtClean="0">
                <a:latin typeface="Arial Black" pitchFamily="34" charset="0"/>
              </a:rPr>
              <a:t>-75kg Léo LEMORT</a:t>
            </a:r>
          </a:p>
          <a:p>
            <a:r>
              <a:rPr lang="fr-FR" sz="1600" b="1" dirty="0" smtClean="0">
                <a:latin typeface="Arial Black" pitchFamily="34" charset="0"/>
              </a:rPr>
              <a:t>-81kg Jessy NUNES</a:t>
            </a:r>
          </a:p>
          <a:p>
            <a:r>
              <a:rPr lang="fr-FR" sz="1600" b="1" dirty="0" smtClean="0">
                <a:latin typeface="Arial Black" pitchFamily="34" charset="0"/>
              </a:rPr>
              <a:t>+87kg Ahmed MEDHAOUI</a:t>
            </a:r>
          </a:p>
          <a:p>
            <a:endParaRPr lang="fr-FR" sz="1400" b="1" dirty="0" smtClean="0">
              <a:latin typeface="Arial Black" pitchFamily="34" charset="0"/>
            </a:endParaRPr>
          </a:p>
          <a:p>
            <a:endParaRPr lang="fr-FR" sz="1400" dirty="0">
              <a:latin typeface="Arial Black" pitchFamily="34" charset="0"/>
            </a:endParaRPr>
          </a:p>
        </p:txBody>
      </p:sp>
      <p:sp>
        <p:nvSpPr>
          <p:cNvPr id="8" name="ZoneTexte 7"/>
          <p:cNvSpPr txBox="1"/>
          <p:nvPr/>
        </p:nvSpPr>
        <p:spPr>
          <a:xfrm>
            <a:off x="4857752" y="2071678"/>
            <a:ext cx="3929090" cy="4462760"/>
          </a:xfrm>
          <a:prstGeom prst="rect">
            <a:avLst/>
          </a:prstGeom>
          <a:noFill/>
        </p:spPr>
        <p:txBody>
          <a:bodyPr wrap="square" rtlCol="0">
            <a:spAutoFit/>
          </a:bodyPr>
          <a:lstStyle/>
          <a:p>
            <a:pPr algn="ctr"/>
            <a:r>
              <a:rPr lang="fr-FR" sz="2800" dirty="0" smtClean="0">
                <a:latin typeface="Arial Black" pitchFamily="34" charset="0"/>
              </a:rPr>
              <a:t>ESPOIRS</a:t>
            </a:r>
          </a:p>
          <a:p>
            <a:r>
              <a:rPr lang="fr-FR" u="sng" dirty="0" smtClean="0">
                <a:solidFill>
                  <a:srgbClr val="FF0000"/>
                </a:solidFill>
                <a:latin typeface="Arial Black" pitchFamily="34" charset="0"/>
              </a:rPr>
              <a:t>Filles:</a:t>
            </a:r>
          </a:p>
          <a:p>
            <a:r>
              <a:rPr lang="fr-FR" sz="1600" dirty="0" smtClean="0">
                <a:latin typeface="Arial Black" pitchFamily="34" charset="0"/>
              </a:rPr>
              <a:t>-48kg Mélissa PINHEIRO</a:t>
            </a:r>
          </a:p>
          <a:p>
            <a:r>
              <a:rPr lang="fr-FR" sz="1600" dirty="0" smtClean="0">
                <a:latin typeface="Arial Black" pitchFamily="34" charset="0"/>
              </a:rPr>
              <a:t>-52kg Chloé MONTILLET</a:t>
            </a:r>
          </a:p>
          <a:p>
            <a:r>
              <a:rPr lang="fr-FR" sz="1600" dirty="0" smtClean="0">
                <a:latin typeface="Arial Black" pitchFamily="34" charset="0"/>
              </a:rPr>
              <a:t>-64kg Lauranne MARTIN</a:t>
            </a:r>
          </a:p>
          <a:p>
            <a:r>
              <a:rPr lang="fr-FR" sz="1600" dirty="0" smtClean="0">
                <a:latin typeface="Arial Black" pitchFamily="34" charset="0"/>
              </a:rPr>
              <a:t>-78kg Chloé BRU</a:t>
            </a:r>
          </a:p>
          <a:p>
            <a:r>
              <a:rPr lang="fr-FR" b="1" u="sng" dirty="0" smtClean="0">
                <a:solidFill>
                  <a:srgbClr val="0070C0"/>
                </a:solidFill>
                <a:latin typeface="Arial Black" pitchFamily="34" charset="0"/>
              </a:rPr>
              <a:t>Garçons:</a:t>
            </a:r>
          </a:p>
          <a:p>
            <a:r>
              <a:rPr lang="fr-FR" sz="1600" b="1" dirty="0" smtClean="0">
                <a:latin typeface="Arial Black" pitchFamily="34" charset="0"/>
              </a:rPr>
              <a:t>-57kg Anthony DUPUY</a:t>
            </a:r>
          </a:p>
          <a:p>
            <a:r>
              <a:rPr lang="fr-FR" sz="1600" b="1" dirty="0" smtClean="0">
                <a:latin typeface="Arial Black" pitchFamily="34" charset="0"/>
              </a:rPr>
              <a:t>-62kg Lucas BERTHOLON</a:t>
            </a:r>
          </a:p>
          <a:p>
            <a:r>
              <a:rPr lang="fr-FR" sz="1600" b="1" dirty="0" smtClean="0">
                <a:latin typeface="Arial Black" pitchFamily="34" charset="0"/>
              </a:rPr>
              <a:t>-68kg Antony PICARD</a:t>
            </a:r>
          </a:p>
          <a:p>
            <a:r>
              <a:rPr lang="fr-FR" sz="1600" b="1" dirty="0" smtClean="0">
                <a:latin typeface="Arial Black" pitchFamily="34" charset="0"/>
              </a:rPr>
              <a:t>-74kg Moussa SECK</a:t>
            </a:r>
          </a:p>
          <a:p>
            <a:r>
              <a:rPr lang="fr-FR" sz="1600" b="1" dirty="0" smtClean="0">
                <a:latin typeface="Arial Black" pitchFamily="34" charset="0"/>
              </a:rPr>
              <a:t>-82kg Anthony FERNANDES</a:t>
            </a:r>
          </a:p>
          <a:p>
            <a:r>
              <a:rPr lang="fr-FR" sz="1600" b="1" dirty="0" smtClean="0">
                <a:latin typeface="Arial Black" pitchFamily="34" charset="0"/>
              </a:rPr>
              <a:t>-90kg Virgil LANGONNE AUGEN</a:t>
            </a:r>
          </a:p>
          <a:p>
            <a:r>
              <a:rPr lang="fr-FR" sz="1600" b="1" dirty="0" smtClean="0">
                <a:latin typeface="Arial Black" pitchFamily="34" charset="0"/>
              </a:rPr>
              <a:t>-100kg Adrien HAPPIETTE</a:t>
            </a:r>
          </a:p>
          <a:p>
            <a:r>
              <a:rPr lang="fr-FR" sz="1600" b="1" dirty="0" smtClean="0">
                <a:latin typeface="Arial Black" pitchFamily="34" charset="0"/>
              </a:rPr>
              <a:t>+100kg Tony TRATNJEK</a:t>
            </a:r>
          </a:p>
          <a:p>
            <a:endParaRPr lang="fr-FR" sz="1400" b="1" dirty="0" smtClean="0">
              <a:latin typeface="Arial Black" pitchFamily="34" charset="0"/>
            </a:endParaRPr>
          </a:p>
          <a:p>
            <a:endParaRPr lang="fr-FR" sz="1400" dirty="0">
              <a:latin typeface="Arial Black" pitchFamily="34" charset="0"/>
            </a:endParaRPr>
          </a:p>
        </p:txBody>
      </p:sp>
      <p:sp>
        <p:nvSpPr>
          <p:cNvPr id="9" name="Rectangle 8"/>
          <p:cNvSpPr/>
          <p:nvPr/>
        </p:nvSpPr>
        <p:spPr>
          <a:xfrm>
            <a:off x="2285984" y="1000108"/>
            <a:ext cx="5268750" cy="923330"/>
          </a:xfrm>
          <a:prstGeom prst="rect">
            <a:avLst/>
          </a:prstGeom>
          <a:noFill/>
        </p:spPr>
        <p:txBody>
          <a:bodyPr wrap="square" lIns="91440" tIns="45720" rIns="91440" bIns="45720">
            <a:spAutoFit/>
          </a:bodyPr>
          <a:lstStyle/>
          <a:p>
            <a:pPr algn="ctr"/>
            <a:r>
              <a:rPr lang="fr-F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21 sélectionnés</a:t>
            </a:r>
            <a:endParaRPr lang="fr-F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850106"/>
          </a:xfrm>
        </p:spPr>
        <p:style>
          <a:lnRef idx="0">
            <a:schemeClr val="accent1"/>
          </a:lnRef>
          <a:fillRef idx="3">
            <a:schemeClr val="accent1"/>
          </a:fillRef>
          <a:effectRef idx="3">
            <a:schemeClr val="accent1"/>
          </a:effectRef>
          <a:fontRef idx="minor">
            <a:schemeClr val="lt1"/>
          </a:fontRef>
        </p:style>
        <p:txBody>
          <a:bodyPr/>
          <a:lstStyle/>
          <a:p>
            <a:r>
              <a:rPr lang="fr-FR" dirty="0" smtClean="0"/>
              <a:t>Partenariat</a:t>
            </a:r>
            <a:endParaRPr lang="fr-FR" dirty="0"/>
          </a:p>
        </p:txBody>
      </p:sp>
      <p:pic>
        <p:nvPicPr>
          <p:cNvPr id="2051" name="Picture 3" descr="E:\SAMBO\CHAMP 2016\Communication\powerpoint AGFFl\logo c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140" y="1214422"/>
            <a:ext cx="1986150" cy="15382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SAMBO\CHAMP 2016\Communication\powerpoint AGFFl\LogoPassionSpo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472" y="1428736"/>
            <a:ext cx="1336723" cy="17859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785786" y="3143248"/>
            <a:ext cx="936104" cy="349702"/>
          </a:xfrm>
          <a:prstGeom prst="rect">
            <a:avLst/>
          </a:prstGeom>
          <a:noFill/>
        </p:spPr>
        <p:txBody>
          <a:bodyPr wrap="square" lIns="72000" tIns="36000" rIns="72000" bIns="36000" rtlCol="0">
            <a:spAutoFit/>
          </a:bodyPr>
          <a:lstStyle/>
          <a:p>
            <a:r>
              <a:rPr lang="fr-FR" dirty="0" smtClean="0"/>
              <a:t>Mécène</a:t>
            </a:r>
            <a:endParaRPr lang="fr-FR" dirty="0"/>
          </a:p>
        </p:txBody>
      </p:sp>
      <p:pic>
        <p:nvPicPr>
          <p:cNvPr id="9" name="Picture 15" descr="Logo_securite"/>
          <p:cNvPicPr>
            <a:picLocks noGrp="1" noChangeAspect="1" noChangeArrowheads="1"/>
          </p:cNvPicPr>
          <p:nvPr>
            <p:ph idx="1"/>
          </p:nvPr>
        </p:nvPicPr>
        <p:blipFill rotWithShape="1">
          <a:blip r:embed="rId4" cstate="print"/>
          <a:srcRect l="22536" t="31387" r="24287" b="31437"/>
          <a:stretch/>
        </p:blipFill>
        <p:spPr bwMode="auto">
          <a:xfrm>
            <a:off x="2768853" y="1428736"/>
            <a:ext cx="1731709" cy="930034"/>
          </a:xfrm>
          <a:prstGeom prst="rect">
            <a:avLst/>
          </a:prstGeom>
          <a:noFill/>
          <a:ln w="9525">
            <a:noFill/>
            <a:miter lim="800000"/>
            <a:headEnd/>
            <a:tailEnd/>
          </a:ln>
        </p:spPr>
      </p:pic>
      <p:sp>
        <p:nvSpPr>
          <p:cNvPr id="20482" name="AutoShape 2" descr="Cliquer ici pour voir les options"/>
          <p:cNvSpPr>
            <a:spLocks noChangeAspect="1" noChangeArrowheads="1"/>
          </p:cNvSpPr>
          <p:nvPr/>
        </p:nvSpPr>
        <p:spPr bwMode="auto">
          <a:xfrm>
            <a:off x="0" y="-723900"/>
            <a:ext cx="1438275" cy="15144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483" name="Picture 3" descr="C:\Users\Max\AppData\Local\Microsoft\Windows\Temporary Internet Files\Content.IE5\M7Q87H2C\LOGO trophees sports 82.jpg"/>
          <p:cNvPicPr>
            <a:picLocks noChangeAspect="1" noChangeArrowheads="1"/>
          </p:cNvPicPr>
          <p:nvPr/>
        </p:nvPicPr>
        <p:blipFill>
          <a:blip r:embed="rId5" cstate="print"/>
          <a:srcRect/>
          <a:stretch>
            <a:fillRect/>
          </a:stretch>
        </p:blipFill>
        <p:spPr bwMode="auto">
          <a:xfrm>
            <a:off x="2071670" y="2571744"/>
            <a:ext cx="1728192" cy="1822943"/>
          </a:xfrm>
          <a:prstGeom prst="rect">
            <a:avLst/>
          </a:prstGeom>
          <a:noFill/>
        </p:spPr>
      </p:pic>
      <p:sp>
        <p:nvSpPr>
          <p:cNvPr id="4" name="AutoShape 4" descr="Cliquer ici pour voir les op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Cliquer ici pour voir les op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Cliquer ici pour voir les op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Picture 2" descr="E:\SAMBO\CHAMP 2016\Proposition logo 1 EURO SAMBO\Logo Sambo 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18434" name="Picture 2" descr="H:\SAMBO\CHAMP 2016\Communication\powerpoint AGFFl\Logo_MT_HNoir_RVB.jpg"/>
          <p:cNvPicPr>
            <a:picLocks noChangeAspect="1" noChangeArrowheads="1"/>
          </p:cNvPicPr>
          <p:nvPr/>
        </p:nvPicPr>
        <p:blipFill>
          <a:blip r:embed="rId7" cstate="print"/>
          <a:srcRect/>
          <a:stretch>
            <a:fillRect/>
          </a:stretch>
        </p:blipFill>
        <p:spPr bwMode="auto">
          <a:xfrm>
            <a:off x="4214810" y="5857892"/>
            <a:ext cx="3873421" cy="576139"/>
          </a:xfrm>
          <a:prstGeom prst="rect">
            <a:avLst/>
          </a:prstGeom>
          <a:noFill/>
        </p:spPr>
      </p:pic>
      <p:pic>
        <p:nvPicPr>
          <p:cNvPr id="18435" name="Picture 3" descr="H:\SAMBO\CHAMP 2016\Communication\powerpoint AGFFl\lrmp-ip_horizontal-couleur.jpg"/>
          <p:cNvPicPr>
            <a:picLocks noChangeAspect="1" noChangeArrowheads="1"/>
          </p:cNvPicPr>
          <p:nvPr/>
        </p:nvPicPr>
        <p:blipFill>
          <a:blip r:embed="rId8" cstate="print"/>
          <a:srcRect/>
          <a:stretch>
            <a:fillRect/>
          </a:stretch>
        </p:blipFill>
        <p:spPr bwMode="auto">
          <a:xfrm>
            <a:off x="714348" y="4267213"/>
            <a:ext cx="3151187" cy="947737"/>
          </a:xfrm>
          <a:prstGeom prst="rect">
            <a:avLst/>
          </a:prstGeom>
          <a:noFill/>
        </p:spPr>
      </p:pic>
      <p:pic>
        <p:nvPicPr>
          <p:cNvPr id="18436" name="Picture 4" descr="H:\SAMBO\CHAMP 2016\Communication\powerpoint AGFFl\1-TLSE METROPOLE logo couleur positif.png"/>
          <p:cNvPicPr>
            <a:picLocks noChangeAspect="1" noChangeArrowheads="1"/>
          </p:cNvPicPr>
          <p:nvPr/>
        </p:nvPicPr>
        <p:blipFill>
          <a:blip r:embed="rId9" cstate="print"/>
          <a:srcRect/>
          <a:stretch>
            <a:fillRect/>
          </a:stretch>
        </p:blipFill>
        <p:spPr bwMode="auto">
          <a:xfrm>
            <a:off x="4857752" y="4929198"/>
            <a:ext cx="3096344" cy="765191"/>
          </a:xfrm>
          <a:prstGeom prst="rect">
            <a:avLst/>
          </a:prstGeom>
          <a:noFill/>
        </p:spPr>
      </p:pic>
      <p:pic>
        <p:nvPicPr>
          <p:cNvPr id="18437" name="Picture 5" descr="H:\SAMBO\CHAMP 2016\Communication\powerpoint AGFFl\CD31-logo-horizontal.png"/>
          <p:cNvPicPr>
            <a:picLocks noChangeAspect="1" noChangeArrowheads="1"/>
          </p:cNvPicPr>
          <p:nvPr/>
        </p:nvPicPr>
        <p:blipFill>
          <a:blip r:embed="rId10" cstate="print"/>
          <a:srcRect/>
          <a:stretch>
            <a:fillRect/>
          </a:stretch>
        </p:blipFill>
        <p:spPr bwMode="auto">
          <a:xfrm>
            <a:off x="642910" y="5500702"/>
            <a:ext cx="2774969" cy="857581"/>
          </a:xfrm>
          <a:prstGeom prst="rect">
            <a:avLst/>
          </a:prstGeom>
          <a:noFill/>
        </p:spPr>
      </p:pic>
      <p:pic>
        <p:nvPicPr>
          <p:cNvPr id="18439" name="Picture 7" descr="H:\SAMBO\CHAMP 2016\Communication\powerpoint AGFFl\RudyCANALES-Photographe.jpg"/>
          <p:cNvPicPr>
            <a:picLocks noChangeAspect="1" noChangeArrowheads="1"/>
          </p:cNvPicPr>
          <p:nvPr/>
        </p:nvPicPr>
        <p:blipFill>
          <a:blip r:embed="rId11" cstate="print"/>
          <a:srcRect/>
          <a:stretch>
            <a:fillRect/>
          </a:stretch>
        </p:blipFill>
        <p:spPr bwMode="auto">
          <a:xfrm>
            <a:off x="6569010" y="2962076"/>
            <a:ext cx="1932080" cy="1259012"/>
          </a:xfrm>
          <a:prstGeom prst="rect">
            <a:avLst/>
          </a:prstGeom>
          <a:noFill/>
        </p:spPr>
      </p:pic>
      <p:pic>
        <p:nvPicPr>
          <p:cNvPr id="1026" name="Picture 2" descr="C:\Users\Vaillante Olympique\Desktop\PRESENTATION AG FFL\LOGO MUTUELLE REMPART.jpg"/>
          <p:cNvPicPr>
            <a:picLocks noChangeAspect="1" noChangeArrowheads="1"/>
          </p:cNvPicPr>
          <p:nvPr/>
        </p:nvPicPr>
        <p:blipFill>
          <a:blip r:embed="rId12"/>
          <a:srcRect/>
          <a:stretch>
            <a:fillRect/>
          </a:stretch>
        </p:blipFill>
        <p:spPr bwMode="auto">
          <a:xfrm>
            <a:off x="4030520" y="2786058"/>
            <a:ext cx="2024196" cy="1285884"/>
          </a:xfrm>
          <a:prstGeom prst="rect">
            <a:avLst/>
          </a:prstGeom>
          <a:noFill/>
        </p:spPr>
      </p:pic>
      <p:pic>
        <p:nvPicPr>
          <p:cNvPr id="1027" name="Picture 3" descr="C:\Users\Vaillante Olympique\Desktop\PRESENTATION AG FFL\Platinium - FF Lutte - Logo - texte noir.JPG"/>
          <p:cNvPicPr>
            <a:picLocks noChangeAspect="1" noChangeArrowheads="1"/>
          </p:cNvPicPr>
          <p:nvPr/>
        </p:nvPicPr>
        <p:blipFill>
          <a:blip r:embed="rId13" cstate="print"/>
          <a:srcRect/>
          <a:stretch>
            <a:fillRect/>
          </a:stretch>
        </p:blipFill>
        <p:spPr bwMode="auto">
          <a:xfrm>
            <a:off x="4857752" y="1285860"/>
            <a:ext cx="1613934" cy="1616071"/>
          </a:xfrm>
          <a:prstGeom prst="rect">
            <a:avLst/>
          </a:prstGeom>
          <a:noFill/>
        </p:spPr>
      </p:pic>
      <p:pic>
        <p:nvPicPr>
          <p:cNvPr id="1028" name="Picture 4" descr="C:\Users\Vaillante Olympique\Desktop\PRESENTATION AG FFL\Argent - Logo Décasport.jpg"/>
          <p:cNvPicPr>
            <a:picLocks noChangeAspect="1" noChangeArrowheads="1"/>
          </p:cNvPicPr>
          <p:nvPr/>
        </p:nvPicPr>
        <p:blipFill>
          <a:blip r:embed="rId14" cstate="print"/>
          <a:srcRect/>
          <a:stretch>
            <a:fillRect/>
          </a:stretch>
        </p:blipFill>
        <p:spPr bwMode="auto">
          <a:xfrm>
            <a:off x="4357686" y="4286256"/>
            <a:ext cx="3228922" cy="563780"/>
          </a:xfrm>
          <a:prstGeom prst="rect">
            <a:avLst/>
          </a:prstGeom>
          <a:noFill/>
        </p:spPr>
      </p:pic>
    </p:spTree>
    <p:extLst>
      <p:ext uri="{BB962C8B-B14F-4D97-AF65-F5344CB8AC3E}">
        <p14:creationId xmlns:p14="http://schemas.microsoft.com/office/powerpoint/2010/main" xmlns="" val="791434856"/>
      </p:ext>
    </p:extLst>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cstate="print">
            <a:lum bright="17000"/>
          </a:blip>
          <a:srcRect l="5957" t="6616" r="28266" b="5788"/>
          <a:stretch>
            <a:fillRect/>
          </a:stretch>
        </p:blipFill>
        <p:spPr bwMode="auto">
          <a:xfrm>
            <a:off x="3857620" y="1214422"/>
            <a:ext cx="4989992" cy="3929090"/>
          </a:xfrm>
          <a:prstGeom prst="rect">
            <a:avLst/>
          </a:prstGeom>
          <a:noFill/>
          <a:ln w="9525">
            <a:noFill/>
            <a:miter lim="800000"/>
            <a:headEnd/>
            <a:tailEnd/>
          </a:ln>
        </p:spPr>
      </p:pic>
      <p:sp>
        <p:nvSpPr>
          <p:cNvPr id="2" name="Titre 1"/>
          <p:cNvSpPr>
            <a:spLocks noGrp="1"/>
          </p:cNvSpPr>
          <p:nvPr>
            <p:ph type="title"/>
          </p:nvPr>
        </p:nvSpPr>
        <p:spPr>
          <a:xfrm>
            <a:off x="2285984" y="285728"/>
            <a:ext cx="6504174" cy="850106"/>
          </a:xfrm>
        </p:spPr>
        <p:style>
          <a:lnRef idx="0">
            <a:schemeClr val="accent1"/>
          </a:lnRef>
          <a:fillRef idx="3">
            <a:schemeClr val="accent1"/>
          </a:fillRef>
          <a:effectRef idx="3">
            <a:schemeClr val="accent1"/>
          </a:effectRef>
          <a:fontRef idx="minor">
            <a:schemeClr val="lt1"/>
          </a:fontRef>
        </p:style>
        <p:txBody>
          <a:bodyPr/>
          <a:lstStyle/>
          <a:p>
            <a:r>
              <a:rPr lang="fr-FR" dirty="0" smtClean="0"/>
              <a:t>Medias</a:t>
            </a:r>
            <a:endParaRPr lang="fr-FR" dirty="0"/>
          </a:p>
        </p:txBody>
      </p:sp>
      <p:sp>
        <p:nvSpPr>
          <p:cNvPr id="3" name="Espace réservé du contenu 2"/>
          <p:cNvSpPr>
            <a:spLocks noGrp="1"/>
          </p:cNvSpPr>
          <p:nvPr>
            <p:ph idx="1"/>
          </p:nvPr>
        </p:nvSpPr>
        <p:spPr>
          <a:xfrm>
            <a:off x="395536" y="1484784"/>
            <a:ext cx="3533522" cy="3944480"/>
          </a:xfrm>
        </p:spPr>
        <p:txBody>
          <a:bodyPr>
            <a:noAutofit/>
          </a:bodyPr>
          <a:lstStyle/>
          <a:p>
            <a:pPr>
              <a:spcBef>
                <a:spcPts val="1200"/>
              </a:spcBef>
              <a:buClr>
                <a:srgbClr val="112256"/>
              </a:buClr>
              <a:buNone/>
            </a:pPr>
            <a:r>
              <a:rPr lang="fr-FR" sz="2000" b="1" dirty="0" smtClean="0">
                <a:solidFill>
                  <a:schemeClr val="accent6">
                    <a:lumMod val="75000"/>
                  </a:schemeClr>
                </a:solidFill>
                <a:cs typeface="Times New Roman" pitchFamily="18" charset="0"/>
              </a:rPr>
              <a:t>La presse locale et régionale</a:t>
            </a:r>
            <a:r>
              <a:rPr lang="fr-FR" sz="2000" b="1" dirty="0" smtClean="0">
                <a:solidFill>
                  <a:schemeClr val="accent6">
                    <a:lumMod val="75000"/>
                  </a:schemeClr>
                </a:solidFill>
              </a:rPr>
              <a:t>, Dépêche du Midi</a:t>
            </a:r>
            <a:endParaRPr lang="fr-FR" sz="2000" b="1" dirty="0" smtClean="0">
              <a:solidFill>
                <a:schemeClr val="accent6">
                  <a:lumMod val="75000"/>
                </a:schemeClr>
              </a:solidFill>
              <a:cs typeface="Times New Roman" pitchFamily="18" charset="0"/>
            </a:endParaRPr>
          </a:p>
          <a:p>
            <a:pPr>
              <a:spcBef>
                <a:spcPts val="1200"/>
              </a:spcBef>
              <a:buClr>
                <a:srgbClr val="112256"/>
              </a:buClr>
              <a:buNone/>
            </a:pPr>
            <a:r>
              <a:rPr lang="fr-FR" sz="2000" b="1" dirty="0" smtClean="0">
                <a:solidFill>
                  <a:schemeClr val="accent6">
                    <a:lumMod val="75000"/>
                  </a:schemeClr>
                </a:solidFill>
                <a:cs typeface="Times New Roman" pitchFamily="18" charset="0"/>
              </a:rPr>
              <a:t>La télévision : </a:t>
            </a:r>
            <a:r>
              <a:rPr lang="fr-FR" sz="2000" b="1" dirty="0" smtClean="0">
                <a:solidFill>
                  <a:schemeClr val="accent6">
                    <a:lumMod val="75000"/>
                  </a:schemeClr>
                </a:solidFill>
              </a:rPr>
              <a:t>Kombat Sport TV, France 3 Sud, TV locale</a:t>
            </a:r>
            <a:endParaRPr lang="fr-FR" sz="2000" b="1" dirty="0" smtClean="0">
              <a:solidFill>
                <a:schemeClr val="accent6">
                  <a:lumMod val="75000"/>
                </a:schemeClr>
              </a:solidFill>
              <a:cs typeface="Times New Roman" pitchFamily="18" charset="0"/>
            </a:endParaRPr>
          </a:p>
          <a:p>
            <a:pPr>
              <a:spcBef>
                <a:spcPts val="1200"/>
              </a:spcBef>
              <a:buClr>
                <a:srgbClr val="112256"/>
              </a:buClr>
              <a:buNone/>
            </a:pPr>
            <a:r>
              <a:rPr lang="fr-FR" sz="2000" b="1" dirty="0" smtClean="0">
                <a:solidFill>
                  <a:schemeClr val="accent6">
                    <a:lumMod val="75000"/>
                  </a:schemeClr>
                </a:solidFill>
                <a:cs typeface="Times New Roman" pitchFamily="18" charset="0"/>
              </a:rPr>
              <a:t>Un évènementiel assuré :  jeux, medias divers ( presse écrite, câble, Internet, affichage urbain</a:t>
            </a:r>
          </a:p>
          <a:p>
            <a:pPr>
              <a:spcBef>
                <a:spcPts val="1200"/>
              </a:spcBef>
              <a:buClr>
                <a:srgbClr val="112256"/>
              </a:buClr>
              <a:buNone/>
            </a:pPr>
            <a:r>
              <a:rPr lang="fr-FR" sz="2000" b="1" dirty="0" smtClean="0">
                <a:solidFill>
                  <a:schemeClr val="accent6">
                    <a:lumMod val="75000"/>
                  </a:schemeClr>
                </a:solidFill>
              </a:rPr>
              <a:t>Réseaux sociaux et  réseau internet FIAS</a:t>
            </a:r>
            <a:endParaRPr lang="fr-FR" sz="2000" b="1" dirty="0" smtClean="0">
              <a:solidFill>
                <a:schemeClr val="accent6">
                  <a:lumMod val="75000"/>
                </a:schemeClr>
              </a:solidFill>
              <a:cs typeface="Times New Roman" pitchFamily="18" charset="0"/>
            </a:endParaRPr>
          </a:p>
        </p:txBody>
      </p:sp>
      <p:pic>
        <p:nvPicPr>
          <p:cNvPr id="4" name="Picture 2" descr="E:\SAMBO\CHAMP 2016\Proposition logo 1 EURO SAMBO\Logo Sambo 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539552" y="5517232"/>
            <a:ext cx="4032448" cy="369332"/>
          </a:xfrm>
          <a:prstGeom prst="rect">
            <a:avLst/>
          </a:prstGeom>
          <a:noFill/>
        </p:spPr>
        <p:txBody>
          <a:bodyPr wrap="square" rtlCol="0">
            <a:spAutoFit/>
          </a:bodyPr>
          <a:lstStyle/>
          <a:p>
            <a:r>
              <a:rPr lang="fr-FR" i="1" dirty="0" smtClean="0">
                <a:solidFill>
                  <a:schemeClr val="accent1">
                    <a:lumMod val="75000"/>
                  </a:schemeClr>
                </a:solidFill>
                <a:hlinkClick r:id="rId4"/>
              </a:rPr>
              <a:t>https://</a:t>
            </a:r>
            <a:r>
              <a:rPr lang="fr-FR" b="1" i="1" dirty="0" smtClean="0">
                <a:solidFill>
                  <a:schemeClr val="accent1">
                    <a:lumMod val="75000"/>
                  </a:schemeClr>
                </a:solidFill>
                <a:hlinkClick r:id="rId4"/>
              </a:rPr>
              <a:t>fr</a:t>
            </a:r>
            <a:r>
              <a:rPr lang="fr-FR" i="1" dirty="0" smtClean="0">
                <a:solidFill>
                  <a:schemeClr val="accent1">
                    <a:lumMod val="75000"/>
                  </a:schemeClr>
                </a:solidFill>
                <a:hlinkClick r:id="rId4"/>
              </a:rPr>
              <a:t>-</a:t>
            </a:r>
            <a:r>
              <a:rPr lang="fr-FR" b="1" i="1" dirty="0" smtClean="0">
                <a:solidFill>
                  <a:schemeClr val="accent1">
                    <a:lumMod val="75000"/>
                  </a:schemeClr>
                </a:solidFill>
                <a:hlinkClick r:id="rId4"/>
              </a:rPr>
              <a:t>fr</a:t>
            </a:r>
            <a:r>
              <a:rPr lang="fr-FR" i="1" dirty="0" smtClean="0">
                <a:solidFill>
                  <a:schemeClr val="accent1">
                    <a:lumMod val="75000"/>
                  </a:schemeClr>
                </a:solidFill>
                <a:hlinkClick r:id="rId4"/>
              </a:rPr>
              <a:t>.</a:t>
            </a:r>
            <a:r>
              <a:rPr lang="fr-FR" b="1" i="1" dirty="0" smtClean="0">
                <a:solidFill>
                  <a:schemeClr val="accent1">
                    <a:lumMod val="75000"/>
                  </a:schemeClr>
                </a:solidFill>
                <a:hlinkClick r:id="rId4"/>
              </a:rPr>
              <a:t>facebook</a:t>
            </a:r>
            <a:r>
              <a:rPr lang="fr-FR" i="1" dirty="0" smtClean="0">
                <a:solidFill>
                  <a:schemeClr val="accent1">
                    <a:lumMod val="75000"/>
                  </a:schemeClr>
                </a:solidFill>
                <a:hlinkClick r:id="rId4"/>
              </a:rPr>
              <a:t>.com/C.F.</a:t>
            </a:r>
            <a:r>
              <a:rPr lang="fr-FR" b="1" i="1" dirty="0" smtClean="0">
                <a:solidFill>
                  <a:schemeClr val="accent1">
                    <a:lumMod val="75000"/>
                  </a:schemeClr>
                </a:solidFill>
                <a:hlinkClick r:id="rId4"/>
              </a:rPr>
              <a:t>Sambo</a:t>
            </a:r>
            <a:r>
              <a:rPr lang="fr-FR" b="1" i="1" dirty="0" smtClean="0">
                <a:solidFill>
                  <a:schemeClr val="accent1">
                    <a:lumMod val="75000"/>
                  </a:schemeClr>
                </a:solidFill>
              </a:rPr>
              <a:t> </a:t>
            </a:r>
            <a:endParaRPr lang="fr-FR" dirty="0">
              <a:solidFill>
                <a:schemeClr val="accent1">
                  <a:lumMod val="75000"/>
                </a:schemeClr>
              </a:solidFill>
            </a:endParaRPr>
          </a:p>
        </p:txBody>
      </p:sp>
      <p:sp>
        <p:nvSpPr>
          <p:cNvPr id="6" name="ZoneTexte 5"/>
          <p:cNvSpPr txBox="1"/>
          <p:nvPr/>
        </p:nvSpPr>
        <p:spPr>
          <a:xfrm>
            <a:off x="4355976" y="5877272"/>
            <a:ext cx="4032448" cy="369332"/>
          </a:xfrm>
          <a:prstGeom prst="rect">
            <a:avLst/>
          </a:prstGeom>
          <a:noFill/>
        </p:spPr>
        <p:txBody>
          <a:bodyPr wrap="square" rtlCol="0">
            <a:spAutoFit/>
          </a:bodyPr>
          <a:lstStyle/>
          <a:p>
            <a:r>
              <a:rPr lang="fr-FR" i="1" dirty="0" smtClean="0">
                <a:solidFill>
                  <a:schemeClr val="accent1">
                    <a:lumMod val="75000"/>
                  </a:schemeClr>
                </a:solidFill>
                <a:hlinkClick r:id="rId4"/>
              </a:rPr>
              <a:t>https://www.facebook.com/C.F.Sambo</a:t>
            </a:r>
          </a:p>
        </p:txBody>
      </p:sp>
    </p:spTree>
    <p:extLst>
      <p:ext uri="{BB962C8B-B14F-4D97-AF65-F5344CB8AC3E}">
        <p14:creationId xmlns:p14="http://schemas.microsoft.com/office/powerpoint/2010/main" xmlns="" val="4252791122"/>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863013">
            <a:off x="108617" y="2262535"/>
            <a:ext cx="4579302" cy="3148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re 1"/>
          <p:cNvSpPr>
            <a:spLocks noGrp="1"/>
          </p:cNvSpPr>
          <p:nvPr>
            <p:ph type="title"/>
          </p:nvPr>
        </p:nvSpPr>
        <p:spPr>
          <a:xfrm>
            <a:off x="1928794" y="274638"/>
            <a:ext cx="6758006" cy="850106"/>
          </a:xfrm>
        </p:spPr>
        <p:style>
          <a:lnRef idx="0">
            <a:schemeClr val="accent2"/>
          </a:lnRef>
          <a:fillRef idx="3">
            <a:schemeClr val="accent2"/>
          </a:fillRef>
          <a:effectRef idx="3">
            <a:schemeClr val="accent2"/>
          </a:effectRef>
          <a:fontRef idx="minor">
            <a:schemeClr val="lt1"/>
          </a:fontRef>
        </p:style>
        <p:txBody>
          <a:bodyPr/>
          <a:lstStyle/>
          <a:p>
            <a:r>
              <a:rPr lang="fr-FR" dirty="0" smtClean="0"/>
              <a:t>Programme</a:t>
            </a:r>
            <a:endParaRPr lang="fr-FR" dirty="0"/>
          </a:p>
        </p:txBody>
      </p:sp>
      <p:pic>
        <p:nvPicPr>
          <p:cNvPr id="4" name="Picture 2" descr="E:\SAMBO\CHAMP 2016\Proposition logo 1 EURO SAMBO\Logo Sambo 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AX~1.CAT\AppData\Local\Temp\Invitation EURO SAMBO 2016.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9502" t="5459" b="7337"/>
          <a:stretch/>
        </p:blipFill>
        <p:spPr bwMode="auto">
          <a:xfrm>
            <a:off x="3857620" y="1285860"/>
            <a:ext cx="4880749" cy="52548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154494"/>
      </p:ext>
    </p:extLst>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MES IMAGES MES VIDEOS\PHOTOS VIDEOS SPORTS\PHOTOS SPORTS\CHTS INTERNATIONAUX\2015\COUPE DU PRESIDENT Manchester sept 2015\Coupe du Président Manchester 2015 (4).jpeg"/>
          <p:cNvPicPr>
            <a:picLocks noChangeAspect="1" noChangeArrowheads="1"/>
          </p:cNvPicPr>
          <p:nvPr/>
        </p:nvPicPr>
        <p:blipFill>
          <a:blip r:embed="rId2"/>
          <a:srcRect/>
          <a:stretch>
            <a:fillRect/>
          </a:stretch>
        </p:blipFill>
        <p:spPr bwMode="auto">
          <a:xfrm rot="20206358">
            <a:off x="1378904" y="1378912"/>
            <a:ext cx="2873934" cy="2873934"/>
          </a:xfrm>
          <a:prstGeom prst="rect">
            <a:avLst/>
          </a:prstGeom>
          <a:noFill/>
        </p:spPr>
      </p:pic>
      <p:pic>
        <p:nvPicPr>
          <p:cNvPr id="27651" name="Picture 3" descr="G:\MES IMAGES MES VIDEOS\PHOTOS VIDEOS SPORTS\PHOTOS SPORTS\CHTS INTERNATIONAUX\photos\Sambo sportif.jpeg"/>
          <p:cNvPicPr>
            <a:picLocks noChangeAspect="1" noChangeArrowheads="1"/>
          </p:cNvPicPr>
          <p:nvPr/>
        </p:nvPicPr>
        <p:blipFill>
          <a:blip r:embed="rId3"/>
          <a:srcRect/>
          <a:stretch>
            <a:fillRect/>
          </a:stretch>
        </p:blipFill>
        <p:spPr bwMode="auto">
          <a:xfrm rot="821248">
            <a:off x="5271323" y="1333344"/>
            <a:ext cx="3136346" cy="2664372"/>
          </a:xfrm>
          <a:prstGeom prst="rect">
            <a:avLst/>
          </a:prstGeom>
          <a:noFill/>
        </p:spPr>
      </p:pic>
      <p:sp>
        <p:nvSpPr>
          <p:cNvPr id="2" name="Titre 1"/>
          <p:cNvSpPr>
            <a:spLocks noGrp="1"/>
          </p:cNvSpPr>
          <p:nvPr>
            <p:ph type="title"/>
          </p:nvPr>
        </p:nvSpPr>
        <p:spPr>
          <a:xfrm>
            <a:off x="1928794" y="274638"/>
            <a:ext cx="6758006" cy="108266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smtClean="0"/>
              <a:t>ET VOILA !!!!!! Maintenant y a plus qu’à</a:t>
            </a:r>
            <a:endParaRPr lang="fr-FR" dirty="0"/>
          </a:p>
        </p:txBody>
      </p:sp>
      <p:pic>
        <p:nvPicPr>
          <p:cNvPr id="4" name="Picture 2" descr="E:\SAMBO\CHAMP 2016\Proposition logo 1 EURO SAMBO\Logo Sambo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re 1"/>
          <p:cNvSpPr txBox="1">
            <a:spLocks/>
          </p:cNvSpPr>
          <p:nvPr/>
        </p:nvSpPr>
        <p:spPr>
          <a:xfrm>
            <a:off x="928662" y="4143380"/>
            <a:ext cx="7786742" cy="2643182"/>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lvl="0" algn="ctr">
              <a:spcBef>
                <a:spcPct val="0"/>
              </a:spcBef>
            </a:pPr>
            <a:r>
              <a:rPr kumimoji="0" lang="fr-FR" sz="2400" b="0" i="0" u="none" strike="noStrike" kern="1200" cap="none" spc="0" normalizeH="0" baseline="0" noProof="0" dirty="0" smtClean="0">
                <a:ln>
                  <a:noFill/>
                </a:ln>
                <a:solidFill>
                  <a:schemeClr val="lt1"/>
                </a:solidFill>
                <a:effectLst/>
                <a:uLnTx/>
                <a:uFillTx/>
                <a:latin typeface="+mn-lt"/>
                <a:ea typeface="+mn-ea"/>
                <a:cs typeface="+mn-cs"/>
              </a:rPr>
              <a:t>Nous sommes … prêts bien que heu…bon quelques doutes? Merci à toutes et tous, celles et ceux qui nous aident , les bénévoles et les volontaires spontanés, les sponsors, les médias, </a:t>
            </a:r>
            <a:r>
              <a:rPr kumimoji="0" lang="fr-FR" sz="2400" b="0" i="0" u="none" strike="noStrike" kern="1200" cap="none" spc="0" normalizeH="0" noProof="0" dirty="0" smtClean="0">
                <a:ln>
                  <a:noFill/>
                </a:ln>
                <a:solidFill>
                  <a:schemeClr val="lt1"/>
                </a:solidFill>
                <a:effectLst/>
                <a:uLnTx/>
                <a:uFillTx/>
                <a:latin typeface="+mn-lt"/>
                <a:ea typeface="+mn-ea"/>
                <a:cs typeface="+mn-cs"/>
              </a:rPr>
              <a:t>la ville de Toulouse et les responsables du  Palais des sports. Bien sûr </a:t>
            </a:r>
            <a:r>
              <a:rPr lang="fr-FR" sz="2400" dirty="0" smtClean="0"/>
              <a:t>sans </a:t>
            </a:r>
            <a:r>
              <a:rPr lang="fr-FR" sz="2400" dirty="0" smtClean="0"/>
              <a:t>oublier  le C.O.EURO SAMBO TOULOUSE 2016, </a:t>
            </a:r>
            <a:r>
              <a:rPr kumimoji="0" lang="fr-FR" sz="2400" b="0" i="0" u="none" strike="noStrike" kern="1200" cap="none" spc="0" normalizeH="0" noProof="0" dirty="0" smtClean="0">
                <a:ln>
                  <a:noFill/>
                </a:ln>
                <a:solidFill>
                  <a:schemeClr val="lt1"/>
                </a:solidFill>
                <a:effectLst/>
                <a:uLnTx/>
                <a:uFillTx/>
                <a:latin typeface="+mn-lt"/>
                <a:ea typeface="+mn-ea"/>
                <a:cs typeface="+mn-cs"/>
              </a:rPr>
              <a:t>le CFSAMBO, la FFL, les clubs, la région et le département , qui se sont impliqués</a:t>
            </a:r>
            <a:endParaRPr kumimoji="0" lang="fr-FR" sz="2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87154494"/>
      </p:ext>
    </p:extLst>
  </p:cSld>
  <p:clrMapOvr>
    <a:masterClrMapping/>
  </p:clrMapOvr>
  <p:transition spd="med">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428604"/>
            <a:ext cx="6758006" cy="108266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smtClean="0"/>
              <a:t>He oh !He oh! Cool le SAMBO</a:t>
            </a:r>
            <a:endParaRPr lang="fr-FR" dirty="0"/>
          </a:p>
        </p:txBody>
      </p:sp>
      <p:pic>
        <p:nvPicPr>
          <p:cNvPr id="4" name="Picture 2" descr="E:\SAMBO\CHAMP 2016\Proposition logo 1 EURO SAMBO\Logo Sambo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re 1"/>
          <p:cNvSpPr txBox="1">
            <a:spLocks/>
          </p:cNvSpPr>
          <p:nvPr/>
        </p:nvSpPr>
        <p:spPr>
          <a:xfrm>
            <a:off x="571472" y="5214950"/>
            <a:ext cx="7897866" cy="992982"/>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lt1"/>
                </a:solidFill>
                <a:effectLst/>
                <a:uLnTx/>
                <a:uFillTx/>
                <a:latin typeface="Arial Black" pitchFamily="34" charset="0"/>
              </a:rPr>
              <a:t>VENEZ NOMBREUX ENCOURAGER LES</a:t>
            </a:r>
            <a:r>
              <a:rPr kumimoji="0" lang="fr-FR" sz="4400" b="0" i="0" u="none" strike="noStrike" kern="1200" cap="none" spc="0" normalizeH="0" noProof="0" dirty="0" smtClean="0">
                <a:ln>
                  <a:noFill/>
                </a:ln>
                <a:solidFill>
                  <a:schemeClr val="lt1"/>
                </a:solidFill>
                <a:effectLst/>
                <a:uLnTx/>
                <a:uFillTx/>
                <a:latin typeface="Arial Black" pitchFamily="34" charset="0"/>
              </a:rPr>
              <a:t> ATHLETES!!! </a:t>
            </a:r>
            <a:r>
              <a:rPr kumimoji="0" lang="fr-FR" sz="6300" b="0" i="0" u="none" strike="noStrike" kern="1200" cap="none" spc="0" normalizeH="0" noProof="0" dirty="0" smtClean="0">
                <a:ln>
                  <a:noFill/>
                </a:ln>
                <a:solidFill>
                  <a:schemeClr val="lt1"/>
                </a:solidFill>
                <a:effectLst/>
                <a:uLnTx/>
                <a:uFillTx/>
                <a:latin typeface="Arial Black" pitchFamily="34" charset="0"/>
              </a:rPr>
              <a:t>MERCI</a:t>
            </a:r>
            <a:endParaRPr kumimoji="0" lang="fr-FR" sz="6300" b="0" i="0" u="none" strike="noStrike" kern="1200" cap="none" spc="0" normalizeH="0" baseline="0" noProof="0" dirty="0">
              <a:ln>
                <a:noFill/>
              </a:ln>
              <a:solidFill>
                <a:schemeClr val="lt1"/>
              </a:solidFill>
              <a:effectLst/>
              <a:uLnTx/>
              <a:uFillTx/>
              <a:latin typeface="Arial Black" pitchFamily="34" charset="0"/>
            </a:endParaRPr>
          </a:p>
        </p:txBody>
      </p:sp>
      <p:pic>
        <p:nvPicPr>
          <p:cNvPr id="28674" name="Picture 2" descr="G:\MES IMAGES MES VIDEOS\PHOTOS VIDEOS SPORTS\PHOTOS SPORTS\CT FRANCE\2016\Rocbaron P-B-C-E-M 20-02-2016\A9 - Championnat de France SAMBO à ROCBARON 83 (20-02-2016)\IMG_1672_2.JPG"/>
          <p:cNvPicPr>
            <a:picLocks noChangeAspect="1" noChangeArrowheads="1"/>
          </p:cNvPicPr>
          <p:nvPr/>
        </p:nvPicPr>
        <p:blipFill>
          <a:blip r:embed="rId3" cstate="print"/>
          <a:srcRect/>
          <a:stretch>
            <a:fillRect/>
          </a:stretch>
        </p:blipFill>
        <p:spPr bwMode="auto">
          <a:xfrm>
            <a:off x="1714480" y="1785926"/>
            <a:ext cx="5786478" cy="2925183"/>
          </a:xfrm>
          <a:prstGeom prst="rect">
            <a:avLst/>
          </a:prstGeom>
          <a:noFill/>
        </p:spPr>
      </p:pic>
    </p:spTree>
    <p:extLst>
      <p:ext uri="{BB962C8B-B14F-4D97-AF65-F5344CB8AC3E}">
        <p14:creationId xmlns:p14="http://schemas.microsoft.com/office/powerpoint/2010/main" xmlns="" val="87154494"/>
      </p:ext>
    </p:extLst>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794" y="285728"/>
            <a:ext cx="6861364" cy="778098"/>
          </a:xfrm>
        </p:spPr>
        <p:style>
          <a:lnRef idx="0">
            <a:schemeClr val="accent1"/>
          </a:lnRef>
          <a:fillRef idx="3">
            <a:schemeClr val="accent1"/>
          </a:fillRef>
          <a:effectRef idx="3">
            <a:schemeClr val="accent1"/>
          </a:effectRef>
          <a:fontRef idx="minor">
            <a:schemeClr val="lt1"/>
          </a:fontRef>
        </p:style>
        <p:txBody>
          <a:bodyPr/>
          <a:lstStyle/>
          <a:p>
            <a:r>
              <a:rPr lang="fr-FR" dirty="0" smtClean="0"/>
              <a:t>Structuration</a:t>
            </a:r>
            <a:endParaRPr lang="fr-FR" dirty="0"/>
          </a:p>
        </p:txBody>
      </p:sp>
      <p:pic>
        <p:nvPicPr>
          <p:cNvPr id="1026" name="Picture 2" descr="E:\SAMBO\CHAMP 2016\Communication\powerpoint AGFFl\FF Lutte - Logo - texte noi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916832"/>
            <a:ext cx="1656184" cy="16583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E:\SAMBO\LogoCFS vec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6422" y="2090256"/>
            <a:ext cx="1584176" cy="1508136"/>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2060848"/>
            <a:ext cx="1856814"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E:\SAMBO\CHAMP 2016\Proposition logo 1 EURO SAMBO\Logo Sambo 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E:\SAMBO\CHAMP 2016\Proposition logo 1 EURO SAMBO\Logo Sambo 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47664" y="4437112"/>
            <a:ext cx="2016224" cy="143251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Espace réservé du contenu 2"/>
          <p:cNvSpPr txBox="1">
            <a:spLocks/>
          </p:cNvSpPr>
          <p:nvPr/>
        </p:nvSpPr>
        <p:spPr>
          <a:xfrm>
            <a:off x="1285852" y="1285860"/>
            <a:ext cx="3312368" cy="79208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Un haut patronage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3" name="Espace réservé du contenu 2"/>
          <p:cNvSpPr txBox="1">
            <a:spLocks/>
          </p:cNvSpPr>
          <p:nvPr/>
        </p:nvSpPr>
        <p:spPr>
          <a:xfrm>
            <a:off x="1000100" y="3714752"/>
            <a:ext cx="2928958" cy="792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Un organisateur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7410" name="Picture 2" descr="H:\SAMBO\CHAMP 2016\com 2016\volontariat FB.jpg"/>
          <p:cNvPicPr>
            <a:picLocks noChangeAspect="1" noChangeArrowheads="1"/>
          </p:cNvPicPr>
          <p:nvPr/>
        </p:nvPicPr>
        <p:blipFill>
          <a:blip r:embed="rId7" cstate="print"/>
          <a:srcRect/>
          <a:stretch>
            <a:fillRect/>
          </a:stretch>
        </p:blipFill>
        <p:spPr bwMode="auto">
          <a:xfrm rot="599146">
            <a:off x="4630348" y="3992251"/>
            <a:ext cx="3421600" cy="2632947"/>
          </a:xfrm>
          <a:prstGeom prst="rect">
            <a:avLst/>
          </a:prstGeom>
          <a:noFill/>
        </p:spPr>
      </p:pic>
      <p:sp>
        <p:nvSpPr>
          <p:cNvPr id="14" name="Espace réservé du contenu 2"/>
          <p:cNvSpPr txBox="1">
            <a:spLocks/>
          </p:cNvSpPr>
          <p:nvPr/>
        </p:nvSpPr>
        <p:spPr>
          <a:xfrm>
            <a:off x="6012160" y="4005064"/>
            <a:ext cx="2664296" cy="792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chemeClr val="tx1"/>
                </a:solidFill>
                <a:effectLst/>
                <a:uLnTx/>
                <a:uFillTx/>
                <a:latin typeface="+mn-lt"/>
                <a:ea typeface="+mn-ea"/>
                <a:cs typeface="+mn-cs"/>
              </a:rPr>
              <a:t>Des bénévoles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H:\SAMBO\CHAMP 2016\Communication\powerpoint AGFFl\Fédération Européenne de sambo.jpg"/>
          <p:cNvPicPr>
            <a:picLocks noChangeAspect="1" noChangeArrowheads="1"/>
          </p:cNvPicPr>
          <p:nvPr/>
        </p:nvPicPr>
        <p:blipFill>
          <a:blip r:embed="rId8" cstate="print"/>
          <a:srcRect/>
          <a:stretch>
            <a:fillRect/>
          </a:stretch>
        </p:blipFill>
        <p:spPr bwMode="auto">
          <a:xfrm>
            <a:off x="4932040" y="2132856"/>
            <a:ext cx="1440160" cy="1440160"/>
          </a:xfrm>
          <a:prstGeom prst="rect">
            <a:avLst/>
          </a:prstGeom>
          <a:noFill/>
        </p:spPr>
      </p:pic>
    </p:spTree>
    <p:extLst>
      <p:ext uri="{BB962C8B-B14F-4D97-AF65-F5344CB8AC3E}">
        <p14:creationId xmlns:p14="http://schemas.microsoft.com/office/powerpoint/2010/main" xmlns="" val="2110863865"/>
      </p:ext>
    </p:extLst>
  </p:cSld>
  <p:clrMapOvr>
    <a:masterClrMapping/>
  </p:clrMapOvr>
  <p:transition spd="med">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p:cNvSpPr txBox="1">
            <a:spLocks/>
          </p:cNvSpPr>
          <p:nvPr/>
        </p:nvSpPr>
        <p:spPr>
          <a:xfrm>
            <a:off x="2000232" y="214290"/>
            <a:ext cx="6429420" cy="78581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lt1"/>
                </a:solidFill>
                <a:effectLst/>
                <a:uLnTx/>
                <a:uFillTx/>
                <a:latin typeface="+mn-lt"/>
                <a:ea typeface="+mn-ea"/>
                <a:cs typeface="+mn-cs"/>
              </a:rPr>
              <a:t>Le </a:t>
            </a:r>
            <a:r>
              <a:rPr kumimoji="0" lang="fr-FR" sz="4400" b="1" i="0" u="none" strike="noStrike" kern="1200" cap="none" spc="0" normalizeH="0" baseline="0" noProof="0" dirty="0" smtClean="0">
                <a:ln>
                  <a:noFill/>
                </a:ln>
                <a:solidFill>
                  <a:schemeClr val="lt1"/>
                </a:solidFill>
                <a:effectLst/>
                <a:uLnTx/>
                <a:uFillTx/>
                <a:latin typeface="+mn-lt"/>
                <a:ea typeface="+mn-ea"/>
                <a:cs typeface="+mn-cs"/>
              </a:rPr>
              <a:t>Comité de </a:t>
            </a:r>
            <a:r>
              <a:rPr kumimoji="0" lang="fr-FR" sz="4400" b="1" i="0" u="none" strike="noStrike" kern="1200" cap="none" spc="0" normalizeH="0" baseline="0" noProof="0" dirty="0" smtClean="0">
                <a:ln>
                  <a:noFill/>
                </a:ln>
                <a:solidFill>
                  <a:schemeClr val="lt1"/>
                </a:solidFill>
                <a:effectLst/>
                <a:uLnTx/>
                <a:uFillTx/>
                <a:latin typeface="+mn-lt"/>
                <a:ea typeface="+mn-ea"/>
                <a:cs typeface="+mn-cs"/>
              </a:rPr>
              <a:t>Direction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t>d</a:t>
            </a:r>
            <a:r>
              <a:rPr lang="fr-FR" sz="4400" b="1" dirty="0" smtClean="0"/>
              <a:t>u C.O EURO SAMBO TOULOUSE 2016</a:t>
            </a:r>
            <a:endParaRPr kumimoji="0" lang="fr-FR"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Ellipse 28"/>
          <p:cNvSpPr/>
          <p:nvPr/>
        </p:nvSpPr>
        <p:spPr>
          <a:xfrm>
            <a:off x="1258888" y="1200150"/>
            <a:ext cx="7489825" cy="565785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 name="Ellipse 29"/>
          <p:cNvSpPr/>
          <p:nvPr/>
        </p:nvSpPr>
        <p:spPr>
          <a:xfrm>
            <a:off x="2700338" y="2060575"/>
            <a:ext cx="4537075" cy="4529138"/>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fr-FR"/>
          </a:p>
        </p:txBody>
      </p:sp>
      <p:sp>
        <p:nvSpPr>
          <p:cNvPr id="31" name="ZoneTexte 5"/>
          <p:cNvSpPr txBox="1">
            <a:spLocks noChangeArrowheads="1"/>
          </p:cNvSpPr>
          <p:nvPr/>
        </p:nvSpPr>
        <p:spPr bwMode="auto">
          <a:xfrm>
            <a:off x="4356100" y="1412875"/>
            <a:ext cx="1223963" cy="639763"/>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Président</a:t>
            </a:r>
            <a:endParaRPr lang="fr-FR" sz="1200">
              <a:solidFill>
                <a:schemeClr val="bg1"/>
              </a:solidFill>
              <a:latin typeface="Calibri" pitchFamily="34" charset="0"/>
            </a:endParaRPr>
          </a:p>
          <a:p>
            <a:r>
              <a:rPr lang="fr-FR" sz="1200" b="1">
                <a:solidFill>
                  <a:schemeClr val="bg1"/>
                </a:solidFill>
                <a:latin typeface="Calibri" pitchFamily="34" charset="0"/>
              </a:rPr>
              <a:t>Franck GERARDS</a:t>
            </a:r>
            <a:endParaRPr lang="fr-FR" sz="1200">
              <a:solidFill>
                <a:schemeClr val="bg1"/>
              </a:solidFill>
              <a:latin typeface="Calibri" pitchFamily="34" charset="0"/>
            </a:endParaRPr>
          </a:p>
        </p:txBody>
      </p:sp>
      <p:sp>
        <p:nvSpPr>
          <p:cNvPr id="32" name="ZoneTexte 6"/>
          <p:cNvSpPr txBox="1">
            <a:spLocks noChangeArrowheads="1"/>
          </p:cNvSpPr>
          <p:nvPr/>
        </p:nvSpPr>
        <p:spPr bwMode="auto">
          <a:xfrm>
            <a:off x="2843213" y="1628775"/>
            <a:ext cx="1081087" cy="822325"/>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Vice Président</a:t>
            </a:r>
            <a:endParaRPr lang="fr-FR" sz="1200">
              <a:solidFill>
                <a:schemeClr val="bg1"/>
              </a:solidFill>
              <a:latin typeface="Calibri" pitchFamily="34" charset="0"/>
            </a:endParaRPr>
          </a:p>
          <a:p>
            <a:r>
              <a:rPr lang="fr-FR" sz="1200" b="1">
                <a:solidFill>
                  <a:schemeClr val="bg1"/>
                </a:solidFill>
                <a:latin typeface="Calibri" pitchFamily="34" charset="0"/>
              </a:rPr>
              <a:t>Guillaume ALBERTI</a:t>
            </a:r>
            <a:endParaRPr lang="fr-FR" sz="1200">
              <a:solidFill>
                <a:schemeClr val="bg1"/>
              </a:solidFill>
              <a:latin typeface="Calibri" pitchFamily="34" charset="0"/>
            </a:endParaRPr>
          </a:p>
        </p:txBody>
      </p:sp>
      <p:sp>
        <p:nvSpPr>
          <p:cNvPr id="33" name="ZoneTexte 7"/>
          <p:cNvSpPr txBox="1">
            <a:spLocks noChangeArrowheads="1"/>
          </p:cNvSpPr>
          <p:nvPr/>
        </p:nvSpPr>
        <p:spPr bwMode="auto">
          <a:xfrm>
            <a:off x="1835150" y="2420938"/>
            <a:ext cx="1079500" cy="822325"/>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Vice Président</a:t>
            </a:r>
            <a:endParaRPr lang="fr-FR" sz="1200">
              <a:solidFill>
                <a:schemeClr val="bg1"/>
              </a:solidFill>
              <a:latin typeface="Calibri" pitchFamily="34" charset="0"/>
            </a:endParaRPr>
          </a:p>
          <a:p>
            <a:r>
              <a:rPr lang="fr-FR" sz="1200" b="1">
                <a:solidFill>
                  <a:schemeClr val="bg1"/>
                </a:solidFill>
                <a:latin typeface="Calibri" pitchFamily="34" charset="0"/>
              </a:rPr>
              <a:t>Jean-Claude CERUTTI</a:t>
            </a:r>
            <a:endParaRPr lang="fr-FR" sz="1200">
              <a:solidFill>
                <a:schemeClr val="bg1"/>
              </a:solidFill>
              <a:latin typeface="Calibri" pitchFamily="34" charset="0"/>
            </a:endParaRPr>
          </a:p>
        </p:txBody>
      </p:sp>
      <p:sp>
        <p:nvSpPr>
          <p:cNvPr id="34" name="ZoneTexte 8"/>
          <p:cNvSpPr txBox="1">
            <a:spLocks noChangeArrowheads="1"/>
          </p:cNvSpPr>
          <p:nvPr/>
        </p:nvSpPr>
        <p:spPr bwMode="auto">
          <a:xfrm>
            <a:off x="5940425" y="1557338"/>
            <a:ext cx="1079500" cy="822325"/>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Secrétaire Générale</a:t>
            </a:r>
            <a:endParaRPr lang="fr-FR" sz="1200">
              <a:solidFill>
                <a:schemeClr val="bg1"/>
              </a:solidFill>
              <a:latin typeface="Calibri" pitchFamily="34" charset="0"/>
            </a:endParaRPr>
          </a:p>
          <a:p>
            <a:r>
              <a:rPr lang="fr-FR" sz="1200" b="1">
                <a:solidFill>
                  <a:schemeClr val="bg1"/>
                </a:solidFill>
                <a:latin typeface="Calibri" pitchFamily="34" charset="0"/>
              </a:rPr>
              <a:t>Annick PONIARD</a:t>
            </a:r>
            <a:endParaRPr lang="fr-FR" sz="1200">
              <a:solidFill>
                <a:schemeClr val="bg1"/>
              </a:solidFill>
              <a:latin typeface="Calibri" pitchFamily="34" charset="0"/>
            </a:endParaRPr>
          </a:p>
        </p:txBody>
      </p:sp>
      <p:sp>
        <p:nvSpPr>
          <p:cNvPr id="35" name="ZoneTexte 9"/>
          <p:cNvSpPr txBox="1">
            <a:spLocks noChangeArrowheads="1"/>
          </p:cNvSpPr>
          <p:nvPr/>
        </p:nvSpPr>
        <p:spPr bwMode="auto">
          <a:xfrm>
            <a:off x="7019925" y="2420938"/>
            <a:ext cx="1079500" cy="822325"/>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Secrétaire General Adjoint</a:t>
            </a:r>
            <a:endParaRPr lang="fr-FR" sz="1200">
              <a:solidFill>
                <a:schemeClr val="bg1"/>
              </a:solidFill>
              <a:latin typeface="Calibri" pitchFamily="34" charset="0"/>
            </a:endParaRPr>
          </a:p>
          <a:p>
            <a:r>
              <a:rPr lang="fr-FR" sz="1200" b="1">
                <a:solidFill>
                  <a:schemeClr val="bg1"/>
                </a:solidFill>
                <a:latin typeface="Calibri" pitchFamily="34" charset="0"/>
              </a:rPr>
              <a:t>Max CATORC</a:t>
            </a:r>
            <a:endParaRPr lang="fr-FR" sz="1200">
              <a:solidFill>
                <a:schemeClr val="bg1"/>
              </a:solidFill>
              <a:latin typeface="Calibri" pitchFamily="34" charset="0"/>
            </a:endParaRPr>
          </a:p>
        </p:txBody>
      </p:sp>
      <p:sp>
        <p:nvSpPr>
          <p:cNvPr id="36" name="ZoneTexte 10"/>
          <p:cNvSpPr txBox="1">
            <a:spLocks noChangeArrowheads="1"/>
          </p:cNvSpPr>
          <p:nvPr/>
        </p:nvSpPr>
        <p:spPr bwMode="auto">
          <a:xfrm>
            <a:off x="7308850" y="3644900"/>
            <a:ext cx="1223963" cy="457200"/>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Trésorière</a:t>
            </a:r>
            <a:endParaRPr lang="fr-FR" sz="1200">
              <a:solidFill>
                <a:schemeClr val="bg1"/>
              </a:solidFill>
              <a:latin typeface="Calibri" pitchFamily="34" charset="0"/>
            </a:endParaRPr>
          </a:p>
          <a:p>
            <a:r>
              <a:rPr lang="fr-FR" sz="1200" b="1">
                <a:solidFill>
                  <a:schemeClr val="bg1"/>
                </a:solidFill>
                <a:latin typeface="Calibri" pitchFamily="34" charset="0"/>
              </a:rPr>
              <a:t>Françoise ASSIE</a:t>
            </a:r>
            <a:endParaRPr lang="fr-FR" sz="1200">
              <a:solidFill>
                <a:schemeClr val="bg1"/>
              </a:solidFill>
              <a:latin typeface="Calibri" pitchFamily="34" charset="0"/>
            </a:endParaRPr>
          </a:p>
        </p:txBody>
      </p:sp>
      <p:sp>
        <p:nvSpPr>
          <p:cNvPr id="37" name="ZoneTexte 11"/>
          <p:cNvSpPr txBox="1">
            <a:spLocks noChangeArrowheads="1"/>
          </p:cNvSpPr>
          <p:nvPr/>
        </p:nvSpPr>
        <p:spPr bwMode="auto">
          <a:xfrm>
            <a:off x="7323138" y="4478338"/>
            <a:ext cx="1079500" cy="646112"/>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Trésorier Adjoint</a:t>
            </a:r>
            <a:endParaRPr lang="fr-FR" sz="1200">
              <a:solidFill>
                <a:schemeClr val="bg1"/>
              </a:solidFill>
              <a:latin typeface="Calibri" pitchFamily="34" charset="0"/>
            </a:endParaRPr>
          </a:p>
          <a:p>
            <a:r>
              <a:rPr lang="fr-FR" sz="1200" b="1">
                <a:solidFill>
                  <a:schemeClr val="bg1"/>
                </a:solidFill>
                <a:latin typeface="Calibri" pitchFamily="34" charset="0"/>
              </a:rPr>
              <a:t>Kris CANALES</a:t>
            </a:r>
            <a:endParaRPr lang="fr-FR" sz="1200">
              <a:solidFill>
                <a:schemeClr val="bg1"/>
              </a:solidFill>
              <a:latin typeface="Calibri" pitchFamily="34" charset="0"/>
            </a:endParaRPr>
          </a:p>
        </p:txBody>
      </p:sp>
      <p:sp>
        <p:nvSpPr>
          <p:cNvPr id="38" name="ZoneTexte 12"/>
          <p:cNvSpPr txBox="1">
            <a:spLocks noChangeArrowheads="1"/>
          </p:cNvSpPr>
          <p:nvPr/>
        </p:nvSpPr>
        <p:spPr bwMode="auto">
          <a:xfrm>
            <a:off x="1403350" y="3429000"/>
            <a:ext cx="1225550" cy="639763"/>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Membre</a:t>
            </a:r>
            <a:endParaRPr lang="fr-FR" sz="1200">
              <a:solidFill>
                <a:schemeClr val="bg1"/>
              </a:solidFill>
              <a:latin typeface="Calibri" pitchFamily="34" charset="0"/>
            </a:endParaRPr>
          </a:p>
          <a:p>
            <a:r>
              <a:rPr lang="fr-FR" sz="1200" b="1">
                <a:solidFill>
                  <a:schemeClr val="bg1"/>
                </a:solidFill>
                <a:latin typeface="Calibri" pitchFamily="34" charset="0"/>
              </a:rPr>
              <a:t>Jacques CRAMAUSSEL</a:t>
            </a:r>
            <a:endParaRPr lang="fr-FR" sz="1200">
              <a:solidFill>
                <a:schemeClr val="bg1"/>
              </a:solidFill>
              <a:latin typeface="Calibri" pitchFamily="34" charset="0"/>
            </a:endParaRPr>
          </a:p>
        </p:txBody>
      </p:sp>
      <p:sp>
        <p:nvSpPr>
          <p:cNvPr id="39" name="ZoneTexte 13"/>
          <p:cNvSpPr txBox="1">
            <a:spLocks noChangeArrowheads="1"/>
          </p:cNvSpPr>
          <p:nvPr/>
        </p:nvSpPr>
        <p:spPr bwMode="auto">
          <a:xfrm>
            <a:off x="1562100" y="4478338"/>
            <a:ext cx="1223963" cy="639762"/>
          </a:xfrm>
          <a:prstGeom prst="rect">
            <a:avLst/>
          </a:prstGeom>
          <a:noFill/>
          <a:ln w="9525">
            <a:noFill/>
            <a:miter lim="800000"/>
            <a:headEnd/>
            <a:tailEnd/>
          </a:ln>
        </p:spPr>
        <p:txBody>
          <a:bodyPr>
            <a:spAutoFit/>
          </a:bodyPr>
          <a:lstStyle/>
          <a:p>
            <a:r>
              <a:rPr lang="fr-FR" sz="1200" b="1" u="sng">
                <a:solidFill>
                  <a:schemeClr val="bg1"/>
                </a:solidFill>
                <a:latin typeface="Calibri" pitchFamily="34" charset="0"/>
              </a:rPr>
              <a:t>Membre</a:t>
            </a:r>
            <a:endParaRPr lang="fr-FR" sz="1200">
              <a:solidFill>
                <a:schemeClr val="bg1"/>
              </a:solidFill>
              <a:latin typeface="Calibri" pitchFamily="34" charset="0"/>
            </a:endParaRPr>
          </a:p>
          <a:p>
            <a:r>
              <a:rPr lang="fr-FR" sz="1200" b="1">
                <a:solidFill>
                  <a:schemeClr val="bg1"/>
                </a:solidFill>
                <a:latin typeface="Calibri" pitchFamily="34" charset="0"/>
              </a:rPr>
              <a:t>Pierre-Jean WALLART</a:t>
            </a:r>
            <a:endParaRPr lang="fr-FR" sz="1200">
              <a:solidFill>
                <a:schemeClr val="bg1"/>
              </a:solidFill>
              <a:latin typeface="Calibri" pitchFamily="34" charset="0"/>
            </a:endParaRPr>
          </a:p>
        </p:txBody>
      </p:sp>
      <p:sp>
        <p:nvSpPr>
          <p:cNvPr id="40" name="ZoneTexte 15"/>
          <p:cNvSpPr txBox="1">
            <a:spLocks noChangeArrowheads="1"/>
          </p:cNvSpPr>
          <p:nvPr/>
        </p:nvSpPr>
        <p:spPr bwMode="auto">
          <a:xfrm>
            <a:off x="3924300" y="2276475"/>
            <a:ext cx="1728788" cy="304800"/>
          </a:xfrm>
          <a:prstGeom prst="rect">
            <a:avLst/>
          </a:prstGeom>
          <a:noFill/>
          <a:ln w="9525">
            <a:noFill/>
            <a:miter lim="800000"/>
            <a:headEnd/>
            <a:tailEnd/>
          </a:ln>
        </p:spPr>
        <p:txBody>
          <a:bodyPr>
            <a:spAutoFit/>
          </a:bodyPr>
          <a:lstStyle/>
          <a:p>
            <a:r>
              <a:rPr lang="fr-FR" sz="1400" b="1" u="sng">
                <a:latin typeface="Calibri" pitchFamily="34" charset="0"/>
              </a:rPr>
              <a:t>MEMBRES DE DROIT</a:t>
            </a:r>
            <a:endParaRPr lang="fr-FR" sz="1400">
              <a:latin typeface="Calibri" pitchFamily="34" charset="0"/>
            </a:endParaRPr>
          </a:p>
        </p:txBody>
      </p:sp>
      <p:sp>
        <p:nvSpPr>
          <p:cNvPr id="41" name="ZoneTexte 16"/>
          <p:cNvSpPr txBox="1">
            <a:spLocks noChangeArrowheads="1"/>
          </p:cNvSpPr>
          <p:nvPr/>
        </p:nvSpPr>
        <p:spPr bwMode="auto">
          <a:xfrm>
            <a:off x="3348038" y="2781300"/>
            <a:ext cx="1439862" cy="765175"/>
          </a:xfrm>
          <a:prstGeom prst="rect">
            <a:avLst/>
          </a:prstGeom>
          <a:noFill/>
          <a:ln w="9525">
            <a:noFill/>
            <a:miter lim="800000"/>
            <a:headEnd/>
            <a:tailEnd/>
          </a:ln>
        </p:spPr>
        <p:txBody>
          <a:bodyPr>
            <a:spAutoFit/>
          </a:bodyPr>
          <a:lstStyle/>
          <a:p>
            <a:r>
              <a:rPr lang="fr-FR" sz="1100" b="1">
                <a:latin typeface="Calibri" pitchFamily="34" charset="0"/>
              </a:rPr>
              <a:t>Le Président du Comité de Français de Sambo</a:t>
            </a:r>
          </a:p>
          <a:p>
            <a:r>
              <a:rPr lang="fr-FR" sz="1100" b="1">
                <a:latin typeface="Calibri" pitchFamily="34" charset="0"/>
              </a:rPr>
              <a:t>Jean-Claude CERUTTI</a:t>
            </a:r>
            <a:endParaRPr lang="fr-FR" sz="1100">
              <a:latin typeface="Calibri" pitchFamily="34" charset="0"/>
            </a:endParaRPr>
          </a:p>
        </p:txBody>
      </p:sp>
      <p:sp>
        <p:nvSpPr>
          <p:cNvPr id="42" name="ZoneTexte 17"/>
          <p:cNvSpPr txBox="1">
            <a:spLocks noChangeArrowheads="1"/>
          </p:cNvSpPr>
          <p:nvPr/>
        </p:nvSpPr>
        <p:spPr bwMode="auto">
          <a:xfrm>
            <a:off x="5219700" y="2781300"/>
            <a:ext cx="1439863" cy="765175"/>
          </a:xfrm>
          <a:prstGeom prst="rect">
            <a:avLst/>
          </a:prstGeom>
          <a:noFill/>
          <a:ln w="9525">
            <a:noFill/>
            <a:miter lim="800000"/>
            <a:headEnd/>
            <a:tailEnd/>
          </a:ln>
        </p:spPr>
        <p:txBody>
          <a:bodyPr>
            <a:spAutoFit/>
          </a:bodyPr>
          <a:lstStyle/>
          <a:p>
            <a:r>
              <a:rPr lang="fr-FR" sz="1100" b="1">
                <a:latin typeface="Calibri" pitchFamily="34" charset="0"/>
              </a:rPr>
              <a:t>Le Président de la Fédération Française de Lutte</a:t>
            </a:r>
          </a:p>
          <a:p>
            <a:r>
              <a:rPr lang="fr-FR" sz="1100" b="1">
                <a:latin typeface="Calibri" pitchFamily="34" charset="0"/>
              </a:rPr>
              <a:t>Alain BERTHOLOM</a:t>
            </a:r>
            <a:endParaRPr lang="fr-FR" sz="1100">
              <a:latin typeface="Calibri" pitchFamily="34" charset="0"/>
            </a:endParaRPr>
          </a:p>
        </p:txBody>
      </p:sp>
      <p:sp>
        <p:nvSpPr>
          <p:cNvPr id="43" name="ZoneTexte 18"/>
          <p:cNvSpPr txBox="1">
            <a:spLocks noChangeArrowheads="1"/>
          </p:cNvSpPr>
          <p:nvPr/>
        </p:nvSpPr>
        <p:spPr bwMode="auto">
          <a:xfrm>
            <a:off x="2843213" y="3789363"/>
            <a:ext cx="1223962" cy="933450"/>
          </a:xfrm>
          <a:prstGeom prst="rect">
            <a:avLst/>
          </a:prstGeom>
          <a:noFill/>
          <a:ln w="9525">
            <a:noFill/>
            <a:miter lim="800000"/>
            <a:headEnd/>
            <a:tailEnd/>
          </a:ln>
        </p:spPr>
        <p:txBody>
          <a:bodyPr>
            <a:spAutoFit/>
          </a:bodyPr>
          <a:lstStyle/>
          <a:p>
            <a:r>
              <a:rPr lang="fr-FR" sz="1100" b="1">
                <a:latin typeface="Calibri" pitchFamily="34" charset="0"/>
              </a:rPr>
              <a:t>Le Responsable de la Commission Midi-Pyrénées de Sambo</a:t>
            </a:r>
          </a:p>
          <a:p>
            <a:r>
              <a:rPr lang="fr-FR" sz="1100" b="1">
                <a:latin typeface="Calibri" pitchFamily="34" charset="0"/>
              </a:rPr>
              <a:t>Franck GERARDS</a:t>
            </a:r>
            <a:endParaRPr lang="fr-FR" sz="1100">
              <a:latin typeface="Calibri" pitchFamily="34" charset="0"/>
            </a:endParaRPr>
          </a:p>
        </p:txBody>
      </p:sp>
      <p:sp>
        <p:nvSpPr>
          <p:cNvPr id="44" name="ZoneTexte 19"/>
          <p:cNvSpPr txBox="1">
            <a:spLocks noChangeArrowheads="1"/>
          </p:cNvSpPr>
          <p:nvPr/>
        </p:nvSpPr>
        <p:spPr bwMode="auto">
          <a:xfrm>
            <a:off x="4284663" y="3789363"/>
            <a:ext cx="1368425" cy="933450"/>
          </a:xfrm>
          <a:prstGeom prst="rect">
            <a:avLst/>
          </a:prstGeom>
          <a:noFill/>
          <a:ln w="9525">
            <a:noFill/>
            <a:miter lim="800000"/>
            <a:headEnd/>
            <a:tailEnd/>
          </a:ln>
        </p:spPr>
        <p:txBody>
          <a:bodyPr>
            <a:spAutoFit/>
          </a:bodyPr>
          <a:lstStyle/>
          <a:p>
            <a:r>
              <a:rPr lang="fr-FR" sz="1100" b="1">
                <a:latin typeface="Calibri" pitchFamily="34" charset="0"/>
              </a:rPr>
              <a:t>Le Président du Comité Midi-Pyrénées de Lutte &amp; DA</a:t>
            </a:r>
          </a:p>
          <a:p>
            <a:r>
              <a:rPr lang="fr-FR" sz="1100" b="1">
                <a:latin typeface="Calibri" pitchFamily="34" charset="0"/>
              </a:rPr>
              <a:t>Francis MUTSAERTS</a:t>
            </a:r>
            <a:endParaRPr lang="fr-FR" sz="1100">
              <a:latin typeface="Calibri" pitchFamily="34" charset="0"/>
            </a:endParaRPr>
          </a:p>
        </p:txBody>
      </p:sp>
      <p:sp>
        <p:nvSpPr>
          <p:cNvPr id="45" name="ZoneTexte 20"/>
          <p:cNvSpPr txBox="1">
            <a:spLocks noChangeArrowheads="1"/>
          </p:cNvSpPr>
          <p:nvPr/>
        </p:nvSpPr>
        <p:spPr bwMode="auto">
          <a:xfrm>
            <a:off x="3348038" y="5013325"/>
            <a:ext cx="1511300" cy="933450"/>
          </a:xfrm>
          <a:prstGeom prst="rect">
            <a:avLst/>
          </a:prstGeom>
          <a:noFill/>
          <a:ln w="9525">
            <a:noFill/>
            <a:miter lim="800000"/>
            <a:headEnd/>
            <a:tailEnd/>
          </a:ln>
        </p:spPr>
        <p:txBody>
          <a:bodyPr>
            <a:spAutoFit/>
          </a:bodyPr>
          <a:lstStyle/>
          <a:p>
            <a:r>
              <a:rPr lang="fr-FR" sz="1100" b="1">
                <a:latin typeface="Calibri" pitchFamily="34" charset="0"/>
              </a:rPr>
              <a:t>Le Responsable de la Commission de la Haute Garonne de Sambo</a:t>
            </a:r>
          </a:p>
          <a:p>
            <a:r>
              <a:rPr lang="fr-FR" sz="1100" b="1">
                <a:latin typeface="Calibri" pitchFamily="34" charset="0"/>
              </a:rPr>
              <a:t>Jacques CRAMAUSSEL</a:t>
            </a:r>
            <a:endParaRPr lang="fr-FR" sz="1100">
              <a:latin typeface="Calibri" pitchFamily="34" charset="0"/>
            </a:endParaRPr>
          </a:p>
        </p:txBody>
      </p:sp>
      <p:sp>
        <p:nvSpPr>
          <p:cNvPr id="46" name="ZoneTexte 21"/>
          <p:cNvSpPr txBox="1">
            <a:spLocks noChangeArrowheads="1"/>
          </p:cNvSpPr>
          <p:nvPr/>
        </p:nvSpPr>
        <p:spPr bwMode="auto">
          <a:xfrm>
            <a:off x="5292725" y="5013325"/>
            <a:ext cx="1439863" cy="933450"/>
          </a:xfrm>
          <a:prstGeom prst="rect">
            <a:avLst/>
          </a:prstGeom>
          <a:noFill/>
          <a:ln w="9525">
            <a:noFill/>
            <a:miter lim="800000"/>
            <a:headEnd/>
            <a:tailEnd/>
          </a:ln>
        </p:spPr>
        <p:txBody>
          <a:bodyPr>
            <a:spAutoFit/>
          </a:bodyPr>
          <a:lstStyle/>
          <a:p>
            <a:r>
              <a:rPr lang="fr-FR" sz="1100" b="1">
                <a:latin typeface="Calibri" pitchFamily="34" charset="0"/>
              </a:rPr>
              <a:t>Le Président du Comité de la Haute Garonne de Lutte &amp; DA</a:t>
            </a:r>
          </a:p>
          <a:p>
            <a:r>
              <a:rPr lang="fr-FR" sz="1100" b="1">
                <a:latin typeface="Calibri" pitchFamily="34" charset="0"/>
              </a:rPr>
              <a:t>Didier BRISOT</a:t>
            </a:r>
            <a:endParaRPr lang="fr-FR" sz="1100">
              <a:latin typeface="Calibri" pitchFamily="34" charset="0"/>
            </a:endParaRPr>
          </a:p>
        </p:txBody>
      </p:sp>
      <p:sp>
        <p:nvSpPr>
          <p:cNvPr id="47" name="ZoneTexte 22"/>
          <p:cNvSpPr txBox="1">
            <a:spLocks noChangeArrowheads="1"/>
          </p:cNvSpPr>
          <p:nvPr/>
        </p:nvSpPr>
        <p:spPr bwMode="auto">
          <a:xfrm>
            <a:off x="5724525" y="3789363"/>
            <a:ext cx="1368425" cy="933450"/>
          </a:xfrm>
          <a:prstGeom prst="rect">
            <a:avLst/>
          </a:prstGeom>
          <a:noFill/>
          <a:ln w="9525">
            <a:noFill/>
            <a:miter lim="800000"/>
            <a:headEnd/>
            <a:tailEnd/>
          </a:ln>
        </p:spPr>
        <p:txBody>
          <a:bodyPr>
            <a:spAutoFit/>
          </a:bodyPr>
          <a:lstStyle/>
          <a:p>
            <a:r>
              <a:rPr lang="fr-FR" sz="1100" b="1">
                <a:latin typeface="Calibri" pitchFamily="34" charset="0"/>
              </a:rPr>
              <a:t>Le Président du Toulouse Pradettes Judo Sambo</a:t>
            </a:r>
          </a:p>
          <a:p>
            <a:r>
              <a:rPr lang="fr-FR" sz="1100" b="1">
                <a:latin typeface="Calibri" pitchFamily="34" charset="0"/>
              </a:rPr>
              <a:t>Pierre-Jean WALLART</a:t>
            </a:r>
            <a:endParaRPr lang="fr-FR" sz="1100">
              <a:latin typeface="Calibri" pitchFamily="34" charset="0"/>
            </a:endParaRPr>
          </a:p>
        </p:txBody>
      </p:sp>
      <p:pic>
        <p:nvPicPr>
          <p:cNvPr id="48" name="Picture 2" descr="E:\SAMBO\CHAMP 2016\Proposition logo 1 EURO SAMBO\Logo Sambo 1.png"/>
          <p:cNvPicPr>
            <a:picLocks noChangeAspect="1" noChangeArrowheads="1"/>
          </p:cNvPicPr>
          <p:nvPr/>
        </p:nvPicPr>
        <p:blipFill>
          <a:blip r:embed="rId2" cstate="print"/>
          <a:srcRect/>
          <a:stretch>
            <a:fillRect/>
          </a:stretch>
        </p:blipFill>
        <p:spPr bwMode="auto">
          <a:xfrm>
            <a:off x="428596" y="142852"/>
            <a:ext cx="1441450" cy="1025525"/>
          </a:xfrm>
          <a:prstGeom prst="rect">
            <a:avLst/>
          </a:prstGeom>
          <a:noFill/>
          <a:ln w="9525">
            <a:noFill/>
            <a:miter lim="800000"/>
            <a:headEnd/>
            <a:tailEnd/>
          </a:ln>
        </p:spPr>
      </p:pic>
      <p:sp>
        <p:nvSpPr>
          <p:cNvPr id="49" name="Titre 1"/>
          <p:cNvSpPr txBox="1">
            <a:spLocks/>
          </p:cNvSpPr>
          <p:nvPr/>
        </p:nvSpPr>
        <p:spPr>
          <a:xfrm>
            <a:off x="428596" y="1214422"/>
            <a:ext cx="2160588" cy="561975"/>
          </a:xfrm>
          <a:prstGeom prst="rect">
            <a:avLst/>
          </a:prstGeom>
        </p:spPr>
        <p:txBody>
          <a:bodyPr anchor="ctr">
            <a:normAutofit fontScale="52500" lnSpcReduction="20000"/>
          </a:bodyPr>
          <a:lstStyle/>
          <a:p>
            <a:pPr algn="ctr" fontAlgn="auto">
              <a:spcAft>
                <a:spcPts val="0"/>
              </a:spcAft>
              <a:defRPr/>
            </a:pPr>
            <a:r>
              <a:rPr lang="fr-FR" sz="4400" b="1" dirty="0">
                <a:latin typeface="Arial Black" pitchFamily="34" charset="0"/>
                <a:ea typeface="+mj-ea"/>
                <a:cs typeface="+mj-cs"/>
              </a:rPr>
              <a:t>Un pilotage</a:t>
            </a:r>
          </a:p>
        </p:txBody>
      </p:sp>
      <p:sp>
        <p:nvSpPr>
          <p:cNvPr id="50" name="Titre 1"/>
          <p:cNvSpPr txBox="1">
            <a:spLocks/>
          </p:cNvSpPr>
          <p:nvPr/>
        </p:nvSpPr>
        <p:spPr>
          <a:xfrm>
            <a:off x="357158" y="1643050"/>
            <a:ext cx="2159000" cy="563563"/>
          </a:xfrm>
          <a:prstGeom prst="rect">
            <a:avLst/>
          </a:prstGeom>
        </p:spPr>
        <p:txBody>
          <a:bodyPr anchor="ctr">
            <a:normAutofit fontScale="52500" lnSpcReduction="20000"/>
          </a:bodyPr>
          <a:lstStyle/>
          <a:p>
            <a:pPr algn="ctr" fontAlgn="auto">
              <a:spcAft>
                <a:spcPts val="0"/>
              </a:spcAft>
              <a:defRPr/>
            </a:pPr>
            <a:r>
              <a:rPr lang="fr-FR" sz="4400" b="1" dirty="0">
                <a:latin typeface="Arial Black" pitchFamily="34" charset="0"/>
                <a:ea typeface="+mj-ea"/>
                <a:cs typeface="+mj-cs"/>
              </a:rPr>
              <a:t>collaboratif</a:t>
            </a:r>
          </a:p>
        </p:txBody>
      </p:sp>
    </p:spTree>
  </p:cSld>
  <p:clrMapOvr>
    <a:masterClrMapping/>
  </p:clrMapOvr>
  <p:transition spd="med">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https://upload.wikimedia.org/wikipedia/commons/thumb/4/4e/Toulouse_Capitole_Night_Wikimedia_Commons.jpg/220px-Toulouse_Capitole_Night_Wikimedia_Commons.jpg">
            <a:hlinkClick r:id="rId2"/>
          </p:cNvPr>
          <p:cNvPicPr/>
          <p:nvPr/>
        </p:nvPicPr>
        <p:blipFill>
          <a:blip r:embed="rId3" cstate="print">
            <a:lum bright="39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20647898">
            <a:off x="414715" y="3392814"/>
            <a:ext cx="3277980" cy="2155576"/>
          </a:xfrm>
          <a:prstGeom prst="rect">
            <a:avLst/>
          </a:prstGeom>
          <a:noFill/>
          <a:ln>
            <a:noFill/>
          </a:ln>
        </p:spPr>
      </p:pic>
      <p:pic>
        <p:nvPicPr>
          <p:cNvPr id="11" name="Image 10" descr="https://upload.wikimedia.org/wikipedia/commons/thumb/c/ca/Tramway_de_Toulouse.JPG/220px-Tramway_de_Toulouse.JPG">
            <a:hlinkClick r:id="rId4"/>
          </p:cNvPr>
          <p:cNvPicPr/>
          <p:nvPr/>
        </p:nvPicPr>
        <p:blipFill>
          <a:blip r:embed="rId5" cstate="print">
            <a:lum bright="46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81443">
            <a:off x="5294040" y="1404326"/>
            <a:ext cx="3280316" cy="2066652"/>
          </a:xfrm>
          <a:prstGeom prst="rect">
            <a:avLst/>
          </a:prstGeom>
          <a:noFill/>
          <a:ln>
            <a:noFill/>
          </a:ln>
        </p:spPr>
      </p:pic>
      <p:sp>
        <p:nvSpPr>
          <p:cNvPr id="2" name="Titre 1"/>
          <p:cNvSpPr>
            <a:spLocks noGrp="1"/>
          </p:cNvSpPr>
          <p:nvPr>
            <p:ph type="title"/>
          </p:nvPr>
        </p:nvSpPr>
        <p:spPr>
          <a:xfrm>
            <a:off x="1857356" y="274638"/>
            <a:ext cx="6829444" cy="850106"/>
          </a:xfrm>
        </p:spPr>
        <p:style>
          <a:lnRef idx="0">
            <a:schemeClr val="accent1"/>
          </a:lnRef>
          <a:fillRef idx="3">
            <a:schemeClr val="accent1"/>
          </a:fillRef>
          <a:effectRef idx="3">
            <a:schemeClr val="accent1"/>
          </a:effectRef>
          <a:fontRef idx="minor">
            <a:schemeClr val="lt1"/>
          </a:fontRef>
        </p:style>
        <p:txBody>
          <a:bodyPr/>
          <a:lstStyle/>
          <a:p>
            <a:r>
              <a:rPr lang="fr-FR" dirty="0" smtClean="0"/>
              <a:t>Un esprit</a:t>
            </a:r>
            <a:endParaRPr lang="fr-FR" dirty="0"/>
          </a:p>
        </p:txBody>
      </p:sp>
      <p:sp>
        <p:nvSpPr>
          <p:cNvPr id="3" name="Espace réservé du contenu 2"/>
          <p:cNvSpPr>
            <a:spLocks noGrp="1"/>
          </p:cNvSpPr>
          <p:nvPr>
            <p:ph idx="1"/>
          </p:nvPr>
        </p:nvSpPr>
        <p:spPr>
          <a:xfrm>
            <a:off x="467544" y="2714620"/>
            <a:ext cx="8229600" cy="2874620"/>
          </a:xfrm>
        </p:spPr>
        <p:txBody>
          <a:bodyPr>
            <a:noAutofit/>
          </a:bodyPr>
          <a:lstStyle/>
          <a:p>
            <a:pPr>
              <a:buNone/>
            </a:pPr>
            <a:r>
              <a:rPr lang="fr-FR" sz="2400" b="1" dirty="0" smtClean="0"/>
              <a:t>En centre-ville :</a:t>
            </a:r>
          </a:p>
          <a:p>
            <a:r>
              <a:rPr lang="fr-FR" sz="2400" b="1" dirty="0" smtClean="0"/>
              <a:t>4 hôtels du groupe ACCOR à proximité du Palais des sports </a:t>
            </a:r>
          </a:p>
          <a:p>
            <a:r>
              <a:rPr lang="fr-FR" sz="2400" b="1" dirty="0" smtClean="0"/>
              <a:t>Le Palais des Sports : symbole par son toit végétalisé</a:t>
            </a:r>
          </a:p>
          <a:p>
            <a:r>
              <a:rPr lang="fr-FR" sz="2400" b="1" dirty="0" smtClean="0"/>
              <a:t>Le petit palais des sports pour l'échauffement des athlètes</a:t>
            </a:r>
          </a:p>
          <a:p>
            <a:r>
              <a:rPr lang="fr-FR" sz="2400" b="1" dirty="0" smtClean="0"/>
              <a:t>Des transports concertés : navettes, un partenariat avec la SNCF pour les transports longs.</a:t>
            </a:r>
          </a:p>
        </p:txBody>
      </p:sp>
      <p:pic>
        <p:nvPicPr>
          <p:cNvPr id="4" name="Picture 2" descr="E:\SAMBO\CHAMP 2016\Proposition logo 1 EURO SAMBO\Logo Sambo 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571472" y="1928802"/>
            <a:ext cx="7848872" cy="461665"/>
          </a:xfrm>
          <a:prstGeom prst="rect">
            <a:avLst/>
          </a:prstGeom>
          <a:noFill/>
        </p:spPr>
        <p:txBody>
          <a:bodyPr wrap="square" rtlCol="0">
            <a:spAutoFit/>
          </a:bodyPr>
          <a:lstStyle/>
          <a:p>
            <a:r>
              <a:rPr lang="fr-FR" sz="2400" b="1" dirty="0" smtClean="0"/>
              <a:t>Un budget de252.000€, réparti pour optimiser les moyens</a:t>
            </a:r>
            <a:endParaRPr lang="fr-FR" sz="2400" b="1" dirty="0"/>
          </a:p>
        </p:txBody>
      </p:sp>
      <p:sp>
        <p:nvSpPr>
          <p:cNvPr id="8" name="ZoneTexte 7"/>
          <p:cNvSpPr txBox="1"/>
          <p:nvPr/>
        </p:nvSpPr>
        <p:spPr>
          <a:xfrm>
            <a:off x="1142976" y="5857892"/>
            <a:ext cx="7547160" cy="584775"/>
          </a:xfrm>
          <a:prstGeom prst="rect">
            <a:avLst/>
          </a:prstGeom>
          <a:noFill/>
        </p:spPr>
        <p:txBody>
          <a:bodyPr wrap="square" rtlCol="0">
            <a:spAutoFit/>
          </a:bodyPr>
          <a:lstStyle/>
          <a:p>
            <a:r>
              <a:rPr lang="fr-FR" sz="3200" b="1" dirty="0" smtClean="0">
                <a:solidFill>
                  <a:srgbClr val="FF0000"/>
                </a:solidFill>
                <a:latin typeface="Arial Black" pitchFamily="34" charset="0"/>
              </a:rPr>
              <a:t>3 jours de fête &amp; de compétition</a:t>
            </a:r>
          </a:p>
        </p:txBody>
      </p:sp>
      <p:sp>
        <p:nvSpPr>
          <p:cNvPr id="9" name="Espace réservé du contenu 2"/>
          <p:cNvSpPr txBox="1">
            <a:spLocks/>
          </p:cNvSpPr>
          <p:nvPr/>
        </p:nvSpPr>
        <p:spPr>
          <a:xfrm>
            <a:off x="6156176" y="1214422"/>
            <a:ext cx="2160240" cy="714380"/>
          </a:xfrm>
          <a:prstGeom prst="rect">
            <a:avLst/>
          </a:prstGeom>
        </p:spPr>
        <p:txBody>
          <a:bodyPr vert="horz" lIns="91440" tIns="45720" rIns="91440" bIns="45720" rtlCol="0">
            <a:normAutofit/>
          </a:bodyPr>
          <a:lstStyle/>
          <a:p>
            <a:pPr marL="342900" indent="-342900">
              <a:spcBef>
                <a:spcPct val="20000"/>
              </a:spcBef>
              <a:defRPr/>
            </a:pPr>
            <a:r>
              <a:rPr lang="fr-FR" sz="3600" b="1" dirty="0" smtClean="0">
                <a:solidFill>
                  <a:schemeClr val="accent6">
                    <a:lumMod val="75000"/>
                  </a:schemeClr>
                </a:solidFill>
              </a:rPr>
              <a:t>Proximité</a:t>
            </a:r>
            <a:endParaRPr lang="fr-FR" sz="3600" b="1" dirty="0">
              <a:solidFill>
                <a:schemeClr val="accent6">
                  <a:lumMod val="75000"/>
                </a:schemeClr>
              </a:solidFill>
            </a:endParaRPr>
          </a:p>
        </p:txBody>
      </p:sp>
      <p:pic>
        <p:nvPicPr>
          <p:cNvPr id="20482" name="Picture 2"/>
          <p:cNvPicPr>
            <a:picLocks noChangeAspect="1" noChangeArrowheads="1"/>
          </p:cNvPicPr>
          <p:nvPr/>
        </p:nvPicPr>
        <p:blipFill>
          <a:blip r:embed="rId7" cstate="print"/>
          <a:srcRect l="6773" t="8037" r="9655" b="61596"/>
          <a:stretch>
            <a:fillRect/>
          </a:stretch>
        </p:blipFill>
        <p:spPr bwMode="auto">
          <a:xfrm>
            <a:off x="1000100" y="1428736"/>
            <a:ext cx="2088232" cy="576064"/>
          </a:xfrm>
          <a:prstGeom prst="rect">
            <a:avLst/>
          </a:prstGeom>
          <a:noFill/>
          <a:ln w="9525">
            <a:noFill/>
            <a:miter lim="800000"/>
            <a:headEnd/>
            <a:tailEnd/>
          </a:ln>
          <a:effectLst/>
        </p:spPr>
      </p:pic>
      <p:sp>
        <p:nvSpPr>
          <p:cNvPr id="13" name="ZoneTexte 12"/>
          <p:cNvSpPr txBox="1"/>
          <p:nvPr/>
        </p:nvSpPr>
        <p:spPr>
          <a:xfrm>
            <a:off x="571472" y="5357826"/>
            <a:ext cx="4143404" cy="523220"/>
          </a:xfrm>
          <a:prstGeom prst="rect">
            <a:avLst/>
          </a:prstGeom>
          <a:noFill/>
        </p:spPr>
        <p:txBody>
          <a:bodyPr wrap="square" rtlCol="0">
            <a:spAutoFit/>
          </a:bodyPr>
          <a:lstStyle/>
          <a:p>
            <a:r>
              <a:rPr lang="fr-FR" sz="2800" b="1" i="1" dirty="0" smtClean="0">
                <a:latin typeface="Aharoni" pitchFamily="2" charset="-79"/>
                <a:cs typeface="Aharoni" pitchFamily="2" charset="-79"/>
              </a:rPr>
              <a:t>À deux pas du Capitole</a:t>
            </a:r>
            <a:endParaRPr lang="fr-FR" sz="2800" b="1" i="1" dirty="0">
              <a:latin typeface="Aharoni" pitchFamily="2" charset="-79"/>
              <a:cs typeface="Aharoni" pitchFamily="2" charset="-79"/>
            </a:endParaRPr>
          </a:p>
        </p:txBody>
      </p:sp>
    </p:spTree>
    <p:extLst>
      <p:ext uri="{BB962C8B-B14F-4D97-AF65-F5344CB8AC3E}">
        <p14:creationId xmlns:p14="http://schemas.microsoft.com/office/powerpoint/2010/main" xmlns="" val="107567483"/>
      </p:ext>
    </p:extLst>
  </p:cSld>
  <p:clrMapOvr>
    <a:masterClrMapping/>
  </p:clrMapOvr>
  <p:transition spd="med">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8794" y="274638"/>
            <a:ext cx="6758006" cy="850106"/>
          </a:xfrm>
        </p:spPr>
        <p:style>
          <a:lnRef idx="0">
            <a:schemeClr val="accent2"/>
          </a:lnRef>
          <a:fillRef idx="3">
            <a:schemeClr val="accent2"/>
          </a:fillRef>
          <a:effectRef idx="3">
            <a:schemeClr val="accent2"/>
          </a:effectRef>
          <a:fontRef idx="minor">
            <a:schemeClr val="lt1"/>
          </a:fontRef>
        </p:style>
        <p:txBody>
          <a:bodyPr/>
          <a:lstStyle/>
          <a:p>
            <a:r>
              <a:rPr lang="fr-FR" dirty="0" smtClean="0"/>
              <a:t>La Ville</a:t>
            </a:r>
            <a:endParaRPr lang="fr-FR" dirty="0"/>
          </a:p>
        </p:txBody>
      </p:sp>
      <p:sp>
        <p:nvSpPr>
          <p:cNvPr id="3" name="Espace réservé du contenu 2"/>
          <p:cNvSpPr>
            <a:spLocks noGrp="1"/>
          </p:cNvSpPr>
          <p:nvPr>
            <p:ph idx="1"/>
          </p:nvPr>
        </p:nvSpPr>
        <p:spPr>
          <a:xfrm>
            <a:off x="1857356" y="1484784"/>
            <a:ext cx="3071834" cy="1872778"/>
          </a:xfrm>
        </p:spPr>
        <p:txBody>
          <a:bodyPr>
            <a:noAutofit/>
          </a:bodyPr>
          <a:lstStyle/>
          <a:p>
            <a:pPr marL="88900" indent="17463" algn="just">
              <a:buNone/>
            </a:pPr>
            <a:r>
              <a:rPr lang="fr-FR" sz="2000" b="1" dirty="0" smtClean="0"/>
              <a:t>Ville à l'architecture caractéristique des cités du Midi de la France, Toulouse la « ville rose » est aussi la « cité des violettes ».</a:t>
            </a:r>
          </a:p>
        </p:txBody>
      </p:sp>
      <p:pic>
        <p:nvPicPr>
          <p:cNvPr id="4" name="Picture 2" descr="E:\SAMBO\CHAMP 2016\Proposition logo 1 EURO SAMBO\Logo Sambo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 5" descr="Blason de Toulouse">
            <a:hlinkClick r:id="rId3" tooltip="&quot;Blason de Toulouse&quot;"/>
          </p:cNvPr>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7158" y="1714488"/>
            <a:ext cx="1224136" cy="1224136"/>
          </a:xfrm>
          <a:prstGeom prst="rect">
            <a:avLst/>
          </a:prstGeom>
          <a:noFill/>
          <a:ln>
            <a:noFill/>
          </a:ln>
        </p:spPr>
      </p:pic>
      <p:pic>
        <p:nvPicPr>
          <p:cNvPr id="7" name="Image 6" descr="De haut en bas et de gauche à droite : le pont Saint-Pierre, une réplique de la fusée Ariane 5 à la Cité de l’espace, la basilique Saint-Sernin, la place du Capitole, le premier Airbus A380 et le musée des Augustins.">
            <a:hlinkClick r:id="rId5"/>
          </p:cNvPr>
          <p:cNvPicPr/>
          <p:nvPr/>
        </p:nvPicPr>
        <p:blipFill>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92080" y="1412776"/>
            <a:ext cx="3384376" cy="3906996"/>
          </a:xfrm>
          <a:prstGeom prst="rect">
            <a:avLst/>
          </a:prstGeom>
          <a:noFill/>
          <a:ln>
            <a:noFill/>
          </a:ln>
        </p:spPr>
      </p:pic>
      <p:sp>
        <p:nvSpPr>
          <p:cNvPr id="8" name="Espace réservé du contenu 2"/>
          <p:cNvSpPr txBox="1">
            <a:spLocks/>
          </p:cNvSpPr>
          <p:nvPr/>
        </p:nvSpPr>
        <p:spPr>
          <a:xfrm>
            <a:off x="683568" y="3429000"/>
            <a:ext cx="4248472" cy="1872208"/>
          </a:xfrm>
          <a:prstGeom prst="rect">
            <a:avLst/>
          </a:prstGeom>
        </p:spPr>
        <p:txBody>
          <a:bodyPr vert="horz" lIns="91440" tIns="45720" rIns="91440" bIns="45720" rtlCol="0">
            <a:normAutofit fontScale="62500" lnSpcReduction="20000"/>
          </a:bodyPr>
          <a:lstStyle/>
          <a:p>
            <a:pPr marL="88900" marR="0" lvl="0" indent="174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Reliant Toulouse à Sète, le canal du Midi est classé au Patrimoine mondial de l'Unesco depuis 1996. La basilique Saint-Sernin, plus grand édifice roman d'Europe, y est également inscrite depuis 1998 au titre des chemins de Saint-Jacques de Compostelle.</a:t>
            </a:r>
          </a:p>
        </p:txBody>
      </p:sp>
      <p:sp>
        <p:nvSpPr>
          <p:cNvPr id="9" name="Espace réservé du contenu 2"/>
          <p:cNvSpPr txBox="1">
            <a:spLocks/>
          </p:cNvSpPr>
          <p:nvPr/>
        </p:nvSpPr>
        <p:spPr>
          <a:xfrm>
            <a:off x="395536" y="5527773"/>
            <a:ext cx="8352928" cy="1141587"/>
          </a:xfrm>
          <a:prstGeom prst="rect">
            <a:avLst/>
          </a:prstGeom>
        </p:spPr>
        <p:txBody>
          <a:bodyPr vert="horz" lIns="91440" tIns="45720" rIns="91440" bIns="45720" rtlCol="0">
            <a:normAutofit fontScale="62500" lnSpcReduction="20000"/>
          </a:bodyPr>
          <a:lstStyle/>
          <a:p>
            <a:pPr marL="88900" marR="0" lvl="0" indent="174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uLnTx/>
                <a:uFillTx/>
                <a:latin typeface="+mn-lt"/>
                <a:ea typeface="+mn-ea"/>
                <a:cs typeface="+mn-cs"/>
              </a:rPr>
              <a:t>Siège social d'Airbus et de sa maison mère Airbus Group, Toulouse est la capitale européenne de l'industrie aéronautique et spatiale. Selon </a:t>
            </a:r>
            <a:r>
              <a:rPr kumimoji="0" lang="fr-FR" sz="3200" b="0" i="1" u="none" strike="noStrike" kern="1200" cap="none" spc="0" normalizeH="0" baseline="0" noProof="0" dirty="0" smtClean="0">
                <a:ln>
                  <a:noFill/>
                </a:ln>
                <a:solidFill>
                  <a:schemeClr val="tx1"/>
                </a:solidFill>
                <a:effectLst/>
                <a:uLnTx/>
                <a:uFillTx/>
                <a:latin typeface="+mn-lt"/>
                <a:ea typeface="+mn-ea"/>
                <a:cs typeface="+mn-cs"/>
              </a:rPr>
              <a:t>L'Express</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il s'agissait de la ville la plus dynamique de France en 2009</a:t>
            </a:r>
            <a:r>
              <a:rPr kumimoji="0" lang="fr-FR" sz="3200" b="0" i="0" u="none" strike="noStrike" kern="1200" cap="none" spc="0" normalizeH="0" baseline="30000" noProof="0" dirty="0" smtClean="0">
                <a:ln>
                  <a:noFill/>
                </a:ln>
                <a:solidFill>
                  <a:schemeClr val="tx1"/>
                </a:solidFill>
                <a:effectLst/>
                <a:uLnTx/>
                <a:uFillTx/>
                <a:latin typeface="+mn-lt"/>
                <a:ea typeface="+mn-ea"/>
                <a:cs typeface="+mn-cs"/>
              </a:rPr>
              <a:t>.</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Le magazine économique </a:t>
            </a:r>
            <a:r>
              <a:rPr kumimoji="0" lang="fr-FR" sz="3200" b="0" i="1" u="none" strike="noStrike" kern="1200" cap="none" spc="0" normalizeH="0" baseline="0" noProof="0" dirty="0" smtClean="0">
                <a:ln>
                  <a:noFill/>
                </a:ln>
                <a:solidFill>
                  <a:schemeClr val="tx1"/>
                </a:solidFill>
                <a:effectLst/>
                <a:uLnTx/>
                <a:uFillTx/>
                <a:latin typeface="+mn-lt"/>
                <a:ea typeface="+mn-ea"/>
                <a:cs typeface="+mn-cs"/>
              </a:rPr>
              <a:t>Challenges</a:t>
            </a:r>
            <a:r>
              <a:rPr kumimoji="0" lang="fr-FR" sz="3200" b="0" i="0" u="none" strike="noStrike" kern="1200" cap="none" spc="0" normalizeH="0" baseline="0" noProof="0" dirty="0" smtClean="0">
                <a:ln>
                  <a:noFill/>
                </a:ln>
                <a:solidFill>
                  <a:schemeClr val="tx1"/>
                </a:solidFill>
                <a:effectLst/>
                <a:uLnTx/>
                <a:uFillTx/>
                <a:latin typeface="+mn-lt"/>
                <a:ea typeface="+mn-ea"/>
                <a:cs typeface="+mn-cs"/>
              </a:rPr>
              <a:t> renouvelle ce titre en 2012 et 2015.</a:t>
            </a:r>
          </a:p>
        </p:txBody>
      </p:sp>
    </p:spTree>
    <p:extLst>
      <p:ext uri="{BB962C8B-B14F-4D97-AF65-F5344CB8AC3E}">
        <p14:creationId xmlns:p14="http://schemas.microsoft.com/office/powerpoint/2010/main" xmlns="" val="1339202736"/>
      </p:ext>
    </p:extLst>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232" y="274638"/>
            <a:ext cx="6686568" cy="850106"/>
          </a:xfrm>
        </p:spPr>
        <p:style>
          <a:lnRef idx="0">
            <a:schemeClr val="accent1"/>
          </a:lnRef>
          <a:fillRef idx="3">
            <a:schemeClr val="accent1"/>
          </a:fillRef>
          <a:effectRef idx="3">
            <a:schemeClr val="accent1"/>
          </a:effectRef>
          <a:fontRef idx="minor">
            <a:schemeClr val="lt1"/>
          </a:fontRef>
        </p:style>
        <p:txBody>
          <a:bodyPr/>
          <a:lstStyle/>
          <a:p>
            <a:r>
              <a:rPr lang="fr-FR" dirty="0" smtClean="0"/>
              <a:t>Le Palais des Sports</a:t>
            </a:r>
            <a:endParaRPr lang="fr-FR" dirty="0"/>
          </a:p>
        </p:txBody>
      </p:sp>
      <p:pic>
        <p:nvPicPr>
          <p:cNvPr id="4" name="Picture 2" descr="E:\SAMBO\CHAMP 2016\Proposition logo 1 EURO SAMBO\Logo Sambo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descr="H:\SAMBO\CHAMP 2016\docs pour EFS\BROUAT Stadium.jpg"/>
          <p:cNvPicPr>
            <a:picLocks noChangeAspect="1" noChangeArrowheads="1"/>
          </p:cNvPicPr>
          <p:nvPr/>
        </p:nvPicPr>
        <p:blipFill>
          <a:blip r:embed="rId3" cstate="print"/>
          <a:srcRect/>
          <a:stretch>
            <a:fillRect/>
          </a:stretch>
        </p:blipFill>
        <p:spPr bwMode="auto">
          <a:xfrm>
            <a:off x="564739" y="1214422"/>
            <a:ext cx="7957693" cy="2571768"/>
          </a:xfrm>
          <a:prstGeom prst="rect">
            <a:avLst/>
          </a:prstGeom>
          <a:noFill/>
        </p:spPr>
      </p:pic>
      <p:pic>
        <p:nvPicPr>
          <p:cNvPr id="6" name="Espace réservé du contenu 5"/>
          <p:cNvPicPr>
            <a:picLocks noGrp="1"/>
          </p:cNvPicPr>
          <p:nvPr>
            <p:ph idx="1"/>
          </p:nvPr>
        </p:nvPicPr>
        <p:blipFill>
          <a:blip r:embed="rId4" cstate="print"/>
          <a:srcRect/>
          <a:stretch>
            <a:fillRect/>
          </a:stretch>
        </p:blipFill>
        <p:spPr bwMode="auto">
          <a:xfrm>
            <a:off x="571472" y="3857628"/>
            <a:ext cx="3571900" cy="2357454"/>
          </a:xfrm>
          <a:prstGeom prst="rect">
            <a:avLst/>
          </a:prstGeom>
          <a:noFill/>
        </p:spPr>
      </p:pic>
      <p:pic>
        <p:nvPicPr>
          <p:cNvPr id="7" name="Image 6" descr="Image"/>
          <p:cNvPicPr/>
          <p:nvPr/>
        </p:nvPicPr>
        <p:blipFill>
          <a:blip r:embed="rId5" cstate="print"/>
          <a:srcRect t="26486" r="2442"/>
          <a:stretch>
            <a:fillRect/>
          </a:stretch>
        </p:blipFill>
        <p:spPr bwMode="auto">
          <a:xfrm>
            <a:off x="5286380" y="4618366"/>
            <a:ext cx="3318069" cy="2025344"/>
          </a:xfrm>
          <a:prstGeom prst="rect">
            <a:avLst/>
          </a:prstGeom>
          <a:noFill/>
          <a:ln w="9525">
            <a:noFill/>
            <a:miter lim="800000"/>
            <a:headEnd/>
            <a:tailEnd/>
          </a:ln>
        </p:spPr>
      </p:pic>
      <p:sp>
        <p:nvSpPr>
          <p:cNvPr id="8" name="ZoneTexte 7"/>
          <p:cNvSpPr txBox="1"/>
          <p:nvPr/>
        </p:nvSpPr>
        <p:spPr>
          <a:xfrm>
            <a:off x="4000496" y="3643314"/>
            <a:ext cx="5040560" cy="1446550"/>
          </a:xfrm>
          <a:prstGeom prst="rect">
            <a:avLst/>
          </a:prstGeom>
          <a:noFill/>
        </p:spPr>
        <p:txBody>
          <a:bodyPr wrap="square" rtlCol="0">
            <a:spAutoFit/>
          </a:bodyPr>
          <a:lstStyle/>
          <a:p>
            <a:pPr algn="ctr"/>
            <a:r>
              <a:rPr lang="fr-FR" sz="2200" b="1" dirty="0" smtClean="0"/>
              <a:t>Un Palais au centre-ville !</a:t>
            </a:r>
          </a:p>
          <a:p>
            <a:pPr algn="ctr"/>
            <a:r>
              <a:rPr lang="fr-FR" sz="2200" b="1" dirty="0" smtClean="0"/>
              <a:t>Capacité maximale est de 4 397 spectateurs .</a:t>
            </a:r>
          </a:p>
          <a:p>
            <a:pPr algn="ctr"/>
            <a:r>
              <a:rPr lang="fr-FR" sz="2200" b="1" dirty="0" smtClean="0"/>
              <a:t>Le toit du palais des sports est végétalisé.</a:t>
            </a:r>
            <a:endParaRPr lang="fr-FR" sz="2200" b="1" dirty="0"/>
          </a:p>
        </p:txBody>
      </p:sp>
      <p:sp>
        <p:nvSpPr>
          <p:cNvPr id="9" name="ZoneTexte 8"/>
          <p:cNvSpPr txBox="1"/>
          <p:nvPr/>
        </p:nvSpPr>
        <p:spPr>
          <a:xfrm>
            <a:off x="428596" y="6228020"/>
            <a:ext cx="5008070" cy="369332"/>
          </a:xfrm>
          <a:prstGeom prst="rect">
            <a:avLst/>
          </a:prstGeom>
          <a:noFill/>
        </p:spPr>
        <p:txBody>
          <a:bodyPr wrap="square" rtlCol="0">
            <a:spAutoFit/>
          </a:bodyPr>
          <a:lstStyle/>
          <a:p>
            <a:r>
              <a:rPr lang="fr-FR" b="1" dirty="0" smtClean="0">
                <a:latin typeface="Arial Black" pitchFamily="34" charset="0"/>
              </a:rPr>
              <a:t>3 rue Pierre Laplace, 31000 Toulouse </a:t>
            </a:r>
            <a:endParaRPr lang="fr-FR" b="1" dirty="0">
              <a:latin typeface="Arial Black" pitchFamily="34" charset="0"/>
            </a:endParaRPr>
          </a:p>
        </p:txBody>
      </p:sp>
    </p:spTree>
    <p:extLst>
      <p:ext uri="{BB962C8B-B14F-4D97-AF65-F5344CB8AC3E}">
        <p14:creationId xmlns:p14="http://schemas.microsoft.com/office/powerpoint/2010/main" xmlns="" val="484733866"/>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00232" y="274638"/>
            <a:ext cx="6686568" cy="850106"/>
          </a:xfrm>
        </p:spPr>
        <p:style>
          <a:lnRef idx="0">
            <a:schemeClr val="accent1"/>
          </a:lnRef>
          <a:fillRef idx="3">
            <a:schemeClr val="accent1"/>
          </a:fillRef>
          <a:effectRef idx="3">
            <a:schemeClr val="accent1"/>
          </a:effectRef>
          <a:fontRef idx="minor">
            <a:schemeClr val="lt1"/>
          </a:fontRef>
        </p:style>
        <p:txBody>
          <a:bodyPr/>
          <a:lstStyle/>
          <a:p>
            <a:r>
              <a:rPr lang="fr-FR" dirty="0" smtClean="0"/>
              <a:t>SECURITE &amp; SECOURS</a:t>
            </a:r>
            <a:endParaRPr lang="fr-FR" dirty="0"/>
          </a:p>
        </p:txBody>
      </p:sp>
      <p:pic>
        <p:nvPicPr>
          <p:cNvPr id="5" name="Picture 2" descr="E:\SAMBO\CHAMP 2016\Proposition logo 1 EURO SAMBO\Logo Sambo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648"/>
            <a:ext cx="1216192"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rot="21600000">
            <a:off x="1000100" y="1395398"/>
            <a:ext cx="7500990" cy="3816429"/>
          </a:xfrm>
          <a:prstGeom prst="rect">
            <a:avLst/>
          </a:prstGeom>
          <a:noFill/>
        </p:spPr>
        <p:txBody>
          <a:bodyPr wrap="square" rtlCol="0">
            <a:spAutoFit/>
          </a:bodyPr>
          <a:lstStyle/>
          <a:p>
            <a:pPr algn="just"/>
            <a:r>
              <a:rPr lang="fr-FR" sz="2200" b="1" dirty="0" smtClean="0"/>
              <a:t>Suite aux évènements récents et actuels tant sur le plan des attentats que sur le plan de l’immigration , le niveau de sécurité et de contrôle est très élevé, cela implique des contraintes supplémentaires administratives non négligeables concernant la venue des délégations étrangères sur notre territoire, mais aussi sur le plan des contrôles renforcés, a assurer lors des accès au palais des sports, avec fouille des sacs, détecteurs de métaux et palpation. Une équipe composée de 1 SSIAP2, 2 SSIAP1 et 12 agents de sécurité et 8 bénévoles.  Ce qui implique implicitement des contraintes financières supplémentaires</a:t>
            </a:r>
            <a:endParaRPr lang="fr-FR" sz="2200" b="1" dirty="0"/>
          </a:p>
        </p:txBody>
      </p:sp>
      <p:sp>
        <p:nvSpPr>
          <p:cNvPr id="8" name="ZoneTexte 7"/>
          <p:cNvSpPr txBox="1"/>
          <p:nvPr/>
        </p:nvSpPr>
        <p:spPr>
          <a:xfrm>
            <a:off x="1071538" y="5429264"/>
            <a:ext cx="7572428" cy="1107996"/>
          </a:xfrm>
          <a:prstGeom prst="rect">
            <a:avLst/>
          </a:prstGeom>
          <a:noFill/>
        </p:spPr>
        <p:txBody>
          <a:bodyPr wrap="square" rtlCol="0">
            <a:spAutoFit/>
          </a:bodyPr>
          <a:lstStyle/>
          <a:p>
            <a:pPr algn="just"/>
            <a:r>
              <a:rPr lang="fr-FR" sz="2200" b="1" dirty="0" smtClean="0"/>
              <a:t>Sur le plan des secours notre médecin fédéral Jacques Edmond GAYET appuyé d’une cellule de 6 secouristes aura en charge les soins et secours dans le champ de la compétition</a:t>
            </a:r>
            <a:endParaRPr lang="fr-FR" sz="2200" b="1" dirty="0"/>
          </a:p>
        </p:txBody>
      </p:sp>
      <p:sp>
        <p:nvSpPr>
          <p:cNvPr id="9" name="Titre 1"/>
          <p:cNvSpPr txBox="1">
            <a:spLocks/>
          </p:cNvSpPr>
          <p:nvPr/>
        </p:nvSpPr>
        <p:spPr>
          <a:xfrm>
            <a:off x="1142976" y="5143512"/>
            <a:ext cx="1857388" cy="35719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lt1"/>
                </a:solidFill>
                <a:effectLst/>
                <a:uLnTx/>
                <a:uFillTx/>
                <a:latin typeface="+mn-lt"/>
                <a:ea typeface="+mn-ea"/>
                <a:cs typeface="+mn-cs"/>
              </a:rPr>
              <a:t>SECOURS </a:t>
            </a:r>
            <a:endParaRPr kumimoji="0" lang="fr-FR"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Titre 1"/>
          <p:cNvSpPr txBox="1">
            <a:spLocks/>
          </p:cNvSpPr>
          <p:nvPr/>
        </p:nvSpPr>
        <p:spPr>
          <a:xfrm>
            <a:off x="1071538" y="1142984"/>
            <a:ext cx="1857388" cy="35719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lt1"/>
                </a:solidFill>
                <a:effectLst/>
                <a:uLnTx/>
                <a:uFillTx/>
                <a:latin typeface="+mn-lt"/>
                <a:ea typeface="+mn-ea"/>
                <a:cs typeface="+mn-cs"/>
              </a:rPr>
              <a:t>SECURITE </a:t>
            </a:r>
            <a:endParaRPr kumimoji="0" lang="fr-FR"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spd="med">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aillante Olympique\Desktop\PRESENTATION AG FFL\PLAN  Caffarelli Palais des sports acces PMR.jpg"/>
          <p:cNvPicPr>
            <a:picLocks noChangeAspect="1" noChangeArrowheads="1"/>
          </p:cNvPicPr>
          <p:nvPr/>
        </p:nvPicPr>
        <p:blipFill>
          <a:blip r:embed="rId2"/>
          <a:srcRect/>
          <a:stretch>
            <a:fillRect/>
          </a:stretch>
        </p:blipFill>
        <p:spPr bwMode="auto">
          <a:xfrm>
            <a:off x="-819150" y="-190500"/>
            <a:ext cx="10707688" cy="7570788"/>
          </a:xfrm>
          <a:prstGeom prst="rect">
            <a:avLst/>
          </a:prstGeom>
          <a:noFill/>
        </p:spPr>
      </p:pic>
      <p:sp>
        <p:nvSpPr>
          <p:cNvPr id="5" name="Rectangle 4"/>
          <p:cNvSpPr/>
          <p:nvPr/>
        </p:nvSpPr>
        <p:spPr>
          <a:xfrm rot="19429068">
            <a:off x="-58709" y="949818"/>
            <a:ext cx="352946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Le PALAIS DES SPORTS</a:t>
            </a:r>
            <a:endParaRPr lang="fr-F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Vaillante Olympique\Desktop\PRESENTATION AG FFL\2  CONFIGURATION PALAIS DES SPORTS Compétition EURO SAMBO 2016.jpg"/>
          <p:cNvPicPr>
            <a:picLocks noChangeAspect="1" noChangeArrowheads="1"/>
          </p:cNvPicPr>
          <p:nvPr/>
        </p:nvPicPr>
        <p:blipFill>
          <a:blip r:embed="rId2"/>
          <a:srcRect/>
          <a:stretch>
            <a:fillRect/>
          </a:stretch>
        </p:blipFill>
        <p:spPr bwMode="auto">
          <a:xfrm rot="5400000">
            <a:off x="505827" y="-1934669"/>
            <a:ext cx="7286678" cy="10298660"/>
          </a:xfrm>
          <a:prstGeom prst="rect">
            <a:avLst/>
          </a:prstGeom>
          <a:noFill/>
        </p:spPr>
      </p:pic>
      <p:sp>
        <p:nvSpPr>
          <p:cNvPr id="6" name="Rectangle 5"/>
          <p:cNvSpPr/>
          <p:nvPr/>
        </p:nvSpPr>
        <p:spPr>
          <a:xfrm rot="18571353">
            <a:off x="-435011" y="1709538"/>
            <a:ext cx="2844814"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L’implantation </a:t>
            </a:r>
            <a:r>
              <a:rPr lang="fr-FR" sz="28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generale</a:t>
            </a:r>
            <a:endParaRPr lang="fr-FR"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753</TotalTime>
  <Words>780</Words>
  <Application>Microsoft Office PowerPoint</Application>
  <PresentationFormat>Affichage à l'écran (4:3)</PresentationFormat>
  <Paragraphs>119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Championnat D’EUROPE SAMBO 2016</vt:lpstr>
      <vt:lpstr>Structuration</vt:lpstr>
      <vt:lpstr>Diapositive 3</vt:lpstr>
      <vt:lpstr>Un esprit</vt:lpstr>
      <vt:lpstr>La Ville</vt:lpstr>
      <vt:lpstr>Le Palais des Sports</vt:lpstr>
      <vt:lpstr>SECURITE &amp; SECOURS</vt:lpstr>
      <vt:lpstr>Diapositive 8</vt:lpstr>
      <vt:lpstr>Diapositive 9</vt:lpstr>
      <vt:lpstr>Participants</vt:lpstr>
      <vt:lpstr>EQUIPE DE FRANCE</vt:lpstr>
      <vt:lpstr>Partenariat</vt:lpstr>
      <vt:lpstr>Medias</vt:lpstr>
      <vt:lpstr>Programme</vt:lpstr>
      <vt:lpstr>ET VOILA !!!!!! Maintenant y a plus qu’à</vt:lpstr>
      <vt:lpstr>He oh !He oh! Cool le SAMBO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CATORC Max</dc:creator>
  <cp:lastModifiedBy>Vaillante Olympique</cp:lastModifiedBy>
  <cp:revision>109</cp:revision>
  <dcterms:created xsi:type="dcterms:W3CDTF">2016-03-22T11:57:54Z</dcterms:created>
  <dcterms:modified xsi:type="dcterms:W3CDTF">2016-03-26T08:55:12Z</dcterms:modified>
</cp:coreProperties>
</file>